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57" autoAdjust="0"/>
    <p:restoredTop sz="94660"/>
  </p:normalViewPr>
  <p:slideViewPr>
    <p:cSldViewPr snapToGrid="0">
      <p:cViewPr>
        <p:scale>
          <a:sx n="63" d="100"/>
          <a:sy n="63" d="100"/>
        </p:scale>
        <p:origin x="-120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8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B33-B0F1-4D2A-8E2E-331B1ED8E731}" type="datetimeFigureOut">
              <a:rPr lang="en-US" smtClean="0"/>
              <a:t>2019/01/10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4E44-30DA-4267-8CA3-4BC15BFE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B33-B0F1-4D2A-8E2E-331B1ED8E731}" type="datetimeFigureOut">
              <a:rPr lang="en-US" smtClean="0"/>
              <a:t>2019/01/10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4E44-30DA-4267-8CA3-4BC15BFE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2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B33-B0F1-4D2A-8E2E-331B1ED8E731}" type="datetimeFigureOut">
              <a:rPr lang="en-US" smtClean="0"/>
              <a:t>2019/01/10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4E44-30DA-4267-8CA3-4BC15BFE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1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B33-B0F1-4D2A-8E2E-331B1ED8E731}" type="datetimeFigureOut">
              <a:rPr lang="en-US" smtClean="0"/>
              <a:t>2019/01/10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4E44-30DA-4267-8CA3-4BC15BFE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34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B33-B0F1-4D2A-8E2E-331B1ED8E731}" type="datetimeFigureOut">
              <a:rPr lang="en-US" smtClean="0"/>
              <a:t>2019/01/10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4E44-30DA-4267-8CA3-4BC15BFE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82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B33-B0F1-4D2A-8E2E-331B1ED8E731}" type="datetimeFigureOut">
              <a:rPr lang="en-US" smtClean="0"/>
              <a:t>2019/01/10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4E44-30DA-4267-8CA3-4BC15BFE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71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B33-B0F1-4D2A-8E2E-331B1ED8E731}" type="datetimeFigureOut">
              <a:rPr lang="en-US" smtClean="0"/>
              <a:t>2019/01/10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4E44-30DA-4267-8CA3-4BC15BFE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48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B33-B0F1-4D2A-8E2E-331B1ED8E731}" type="datetimeFigureOut">
              <a:rPr lang="en-US" smtClean="0"/>
              <a:t>2019/01/10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4E44-30DA-4267-8CA3-4BC15BFE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60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B33-B0F1-4D2A-8E2E-331B1ED8E731}" type="datetimeFigureOut">
              <a:rPr lang="en-US" smtClean="0"/>
              <a:t>2019/01/10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4E44-30DA-4267-8CA3-4BC15BFE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2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B33-B0F1-4D2A-8E2E-331B1ED8E731}" type="datetimeFigureOut">
              <a:rPr lang="en-US" smtClean="0"/>
              <a:t>2019/01/10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4E44-30DA-4267-8CA3-4BC15BFE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71B33-B0F1-4D2A-8E2E-331B1ED8E731}" type="datetimeFigureOut">
              <a:rPr lang="en-US" smtClean="0"/>
              <a:t>2019/01/10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4E44-30DA-4267-8CA3-4BC15BFE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0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71B33-B0F1-4D2A-8E2E-331B1ED8E731}" type="datetimeFigureOut">
              <a:rPr lang="en-US" smtClean="0"/>
              <a:t>2019/01/10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04E44-30DA-4267-8CA3-4BC15BFEF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1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z95_VvTxZM" TargetMode="External"/><Relationship Id="rId2" Type="http://schemas.openxmlformats.org/officeDocument/2006/relationships/hyperlink" Target="https://www.youtube.com/watch?v=vcsxB5dKJM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1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0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0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81.png"/><Relationship Id="rId10" Type="http://schemas.openxmlformats.org/officeDocument/2006/relationships/image" Target="../media/image17.png"/><Relationship Id="rId4" Type="http://schemas.openxmlformats.org/officeDocument/2006/relationships/image" Target="../media/image25.png"/><Relationship Id="rId9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0.png"/><Relationship Id="rId5" Type="http://schemas.openxmlformats.org/officeDocument/2006/relationships/image" Target="../media/image26.png"/><Relationship Id="rId4" Type="http://schemas.openxmlformats.org/officeDocument/2006/relationships/image" Target="../media/image250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1040" y="144880"/>
            <a:ext cx="10789920" cy="1971303"/>
          </a:xfrm>
        </p:spPr>
        <p:txBody>
          <a:bodyPr>
            <a:noAutofit/>
          </a:bodyPr>
          <a:lstStyle/>
          <a:p>
            <a:pPr algn="l"/>
            <a:r>
              <a:rPr lang="en-CA" sz="3600" dirty="0">
                <a:solidFill>
                  <a:srgbClr val="C00000"/>
                </a:solidFill>
                <a:latin typeface="Arial Black" panose="020B0A04020102020204" pitchFamily="34" charset="0"/>
              </a:rPr>
              <a:t>Unit 6: Gases and Atmospheric Chemistry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Pressure, Volume, and Temperature</a:t>
            </a:r>
          </a:p>
          <a:p>
            <a:r>
              <a:rPr lang="en-CA" dirty="0" smtClean="0"/>
              <a:t>Boyle’s Law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20621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552" y="404664"/>
            <a:ext cx="7467600" cy="23042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/>
              <a:t>e.g. A 100 L volume of gas is at a pressure of 32 </a:t>
            </a:r>
            <a:r>
              <a:rPr lang="en-CA" dirty="0" err="1" smtClean="0"/>
              <a:t>kPa</a:t>
            </a:r>
            <a:r>
              <a:rPr lang="en-CA" dirty="0"/>
              <a:t>.   If the pressure increases to 44 </a:t>
            </a:r>
            <a:r>
              <a:rPr lang="en-CA" dirty="0" err="1"/>
              <a:t>kPa</a:t>
            </a:r>
            <a:r>
              <a:rPr lang="en-CA" dirty="0"/>
              <a:t>, what </a:t>
            </a:r>
            <a:r>
              <a:rPr lang="en-CA" dirty="0" smtClean="0"/>
              <a:t>is </a:t>
            </a:r>
            <a:r>
              <a:rPr lang="en-CA" dirty="0"/>
              <a:t>the final volume?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Given:	P</a:t>
            </a:r>
            <a:r>
              <a:rPr lang="en-CA" baseline="-25000" dirty="0" smtClean="0"/>
              <a:t>1</a:t>
            </a:r>
            <a:r>
              <a:rPr lang="en-CA" dirty="0" smtClean="0"/>
              <a:t> = 	 	P</a:t>
            </a:r>
            <a:r>
              <a:rPr lang="en-CA" baseline="-25000" dirty="0" smtClean="0"/>
              <a:t>2</a:t>
            </a:r>
            <a:r>
              <a:rPr lang="en-CA" dirty="0" smtClean="0"/>
              <a:t> =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V</a:t>
            </a:r>
            <a:r>
              <a:rPr lang="en-CA" baseline="-25000" dirty="0" smtClean="0"/>
              <a:t>1</a:t>
            </a:r>
            <a:r>
              <a:rPr lang="en-CA" dirty="0" smtClean="0"/>
              <a:t> = 		V</a:t>
            </a:r>
            <a:r>
              <a:rPr lang="en-CA" baseline="-25000" dirty="0" smtClean="0"/>
              <a:t>2</a:t>
            </a:r>
            <a:r>
              <a:rPr lang="en-CA" dirty="0" smtClean="0"/>
              <a:t> =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3630757" y="1700808"/>
            <a:ext cx="877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32 </a:t>
            </a:r>
            <a:r>
              <a:rPr lang="en-CA" sz="2000" dirty="0" err="1"/>
              <a:t>kpa</a:t>
            </a:r>
            <a:endParaRPr lang="en-CA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644645" y="2084040"/>
            <a:ext cx="7393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100 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47929" y="1708124"/>
            <a:ext cx="877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44 </a:t>
            </a:r>
            <a:r>
              <a:rPr lang="en-CA" sz="2000" dirty="0" err="1"/>
              <a:t>kpa</a:t>
            </a:r>
            <a:endParaRPr lang="en-CA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447927" y="2115745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?</a:t>
            </a:r>
          </a:p>
        </p:txBody>
      </p:sp>
      <p:sp>
        <p:nvSpPr>
          <p:cNvPr id="10" name="Right Brace 9"/>
          <p:cNvSpPr/>
          <p:nvPr/>
        </p:nvSpPr>
        <p:spPr>
          <a:xfrm>
            <a:off x="6528048" y="1713717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6716418" y="1986251"/>
            <a:ext cx="297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/>
              <a:t>Always list given information.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446938" y="2940913"/>
                <a:ext cx="1874022" cy="13344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2000" i="1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CA" sz="2000" i="1">
                              <a:latin typeface="Cambria Math"/>
                              <a:sym typeface="Symbol"/>
                            </a:rPr>
                            <m:t>    </m:t>
                          </m:r>
                          <m:r>
                            <a:rPr lang="en-CA" sz="2000" i="1">
                              <a:latin typeface="Cambria Math"/>
                              <a:sym typeface="Symbol"/>
                            </a:rPr>
                            <m:t>𝑃</m:t>
                          </m:r>
                        </m:e>
                        <m:sub>
                          <m:r>
                            <a:rPr lang="en-CA" sz="2000" i="1">
                              <a:latin typeface="Cambria Math"/>
                              <a:sym typeface="Symbol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CA" sz="2000" i="1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CA" sz="2000" i="1">
                              <a:latin typeface="Cambria Math"/>
                              <a:sym typeface="Symbol"/>
                            </a:rPr>
                            <m:t>𝑉</m:t>
                          </m:r>
                        </m:e>
                        <m:sub>
                          <m:r>
                            <a:rPr lang="en-CA" sz="2000" i="1">
                              <a:latin typeface="Cambria Math"/>
                              <a:sym typeface="Symbol"/>
                            </a:rPr>
                            <m:t>1</m:t>
                          </m:r>
                        </m:sub>
                      </m:sSub>
                      <m:r>
                        <a:rPr lang="en-CA" sz="2000" i="1">
                          <a:latin typeface="Cambria Math"/>
                          <a:sym typeface="Symbol"/>
                        </a:rPr>
                        <m:t>= </m:t>
                      </m:r>
                      <m:sSub>
                        <m:sSubPr>
                          <m:ctrlPr>
                            <a:rPr lang="en-CA" sz="2000" i="1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CA" sz="2000" i="1">
                              <a:latin typeface="Cambria Math"/>
                              <a:sym typeface="Symbol"/>
                            </a:rPr>
                            <m:t>𝑃</m:t>
                          </m:r>
                        </m:e>
                        <m:sub>
                          <m:r>
                            <a:rPr lang="en-CA" sz="2000" i="1">
                              <a:latin typeface="Cambria Math"/>
                              <a:sym typeface="Symbol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CA" sz="2000" i="1">
                              <a:latin typeface="Cambria Math"/>
                              <a:sym typeface="Symbol"/>
                            </a:rPr>
                          </m:ctrlPr>
                        </m:sSubPr>
                        <m:e>
                          <m:r>
                            <a:rPr lang="en-CA" sz="2000" i="1">
                              <a:latin typeface="Cambria Math"/>
                              <a:sym typeface="Symbol"/>
                            </a:rPr>
                            <m:t>𝑉</m:t>
                          </m:r>
                        </m:e>
                        <m:sub>
                          <m:r>
                            <a:rPr lang="en-CA" sz="2000" i="1">
                              <a:latin typeface="Cambria Math"/>
                              <a:sym typeface="Symbol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CA" sz="2000" dirty="0">
                  <a:sym typeface="Symbol"/>
                </a:endParaRPr>
              </a:p>
              <a:p>
                <a:endParaRPr lang="en-CA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sz="20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CA" sz="20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CA" sz="2000" i="1">
                          <a:latin typeface="Cambria Math"/>
                        </a:rPr>
                        <m:t> = </m:t>
                      </m:r>
                      <m:f>
                        <m:fPr>
                          <m:ctrlPr>
                            <a:rPr lang="en-CA" sz="20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sz="20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sz="20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sz="2000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CA" sz="20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sz="2000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sz="20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CA" sz="20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CA" sz="2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6938" y="2940913"/>
                <a:ext cx="1874022" cy="13344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159896" y="3531075"/>
                <a:ext cx="1874022" cy="7442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sz="2000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CA" sz="2000" i="1">
                                  <a:latin typeface="Cambria Math"/>
                                </a:rPr>
                                <m:t>32 </m:t>
                              </m:r>
                              <m:r>
                                <a:rPr lang="en-CA" sz="2000" i="1">
                                  <a:latin typeface="Cambria Math"/>
                                </a:rPr>
                                <m:t>𝑘𝑃𝑎</m:t>
                              </m:r>
                            </m:e>
                          </m:d>
                          <m:r>
                            <a:rPr lang="en-CA" sz="2000" i="1">
                              <a:latin typeface="Cambria Math"/>
                            </a:rPr>
                            <m:t>(100 </m:t>
                          </m:r>
                          <m:r>
                            <a:rPr lang="en-CA" sz="2000" i="1">
                              <a:latin typeface="Cambria Math"/>
                            </a:rPr>
                            <m:t>𝐿</m:t>
                          </m:r>
                          <m:r>
                            <a:rPr lang="en-CA" sz="20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CA" sz="2000" i="1">
                              <a:latin typeface="Cambria Math"/>
                            </a:rPr>
                            <m:t>(44 </m:t>
                          </m:r>
                          <m:r>
                            <a:rPr lang="en-CA" sz="2000" i="1">
                              <a:latin typeface="Cambria Math"/>
                            </a:rPr>
                            <m:t>𝑘𝑃𝑎</m:t>
                          </m:r>
                          <m:r>
                            <a:rPr lang="en-CA" sz="2000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CA" sz="2000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896" y="3531075"/>
                <a:ext cx="1874022" cy="744243"/>
              </a:xfrm>
              <a:prstGeom prst="rect">
                <a:avLst/>
              </a:prstGeom>
              <a:blipFill>
                <a:blip r:embed="rId3"/>
                <a:stretch>
                  <a:fillRect r="-2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828399" y="4280658"/>
                <a:ext cx="1542345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i="1">
                          <a:latin typeface="Cambria Math"/>
                        </a:rPr>
                        <m:t>=72.727…</m:t>
                      </m:r>
                      <m:r>
                        <a:rPr lang="en-CA" i="1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CA" dirty="0"/>
              </a:p>
              <a:p>
                <a:endParaRPr lang="en-CA" dirty="0"/>
              </a:p>
              <a:p>
                <a:r>
                  <a:rPr lang="en-CA" dirty="0"/>
                  <a:t>= 73 </a:t>
                </a:r>
                <a:r>
                  <a:rPr lang="en-CA" i="1" dirty="0"/>
                  <a:t>L</a:t>
                </a:r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399" y="4280658"/>
                <a:ext cx="1542345" cy="1200329"/>
              </a:xfrm>
              <a:prstGeom prst="rect">
                <a:avLst/>
              </a:prstGeom>
              <a:blipFill>
                <a:blip r:embed="rId4"/>
                <a:stretch>
                  <a:fillRect l="-3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5820179" y="3577974"/>
            <a:ext cx="266337" cy="300471"/>
          </a:xfrm>
          <a:prstGeom prst="line">
            <a:avLst/>
          </a:prstGeom>
          <a:ln w="508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239823" y="3964068"/>
            <a:ext cx="266337" cy="300471"/>
          </a:xfrm>
          <a:prstGeom prst="line">
            <a:avLst/>
          </a:prstGeom>
          <a:ln w="508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>
            <a:off x="5673369" y="4776598"/>
            <a:ext cx="213140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5886509" y="4820532"/>
            <a:ext cx="246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/>
              <a:t>Rounded to 2 sig. digits. </a:t>
            </a:r>
          </a:p>
        </p:txBody>
      </p:sp>
    </p:spTree>
    <p:extLst>
      <p:ext uri="{BB962C8B-B14F-4D97-AF65-F5344CB8AC3E}">
        <p14:creationId xmlns:p14="http://schemas.microsoft.com/office/powerpoint/2010/main" val="2527145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  <p:bldP spid="8" grpId="0"/>
      <p:bldP spid="10" grpId="0" animBg="1"/>
      <p:bldP spid="11" grpId="0"/>
      <p:bldP spid="12" grpId="0" build="p"/>
      <p:bldP spid="13" grpId="0" build="p"/>
      <p:bldP spid="14" grpId="0" build="p"/>
      <p:bldP spid="19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1040" y="144880"/>
            <a:ext cx="10789920" cy="1971303"/>
          </a:xfrm>
        </p:spPr>
        <p:txBody>
          <a:bodyPr>
            <a:noAutofit/>
          </a:bodyPr>
          <a:lstStyle/>
          <a:p>
            <a:pPr algn="l"/>
            <a:r>
              <a:rPr lang="en-CA" sz="3600" dirty="0">
                <a:solidFill>
                  <a:srgbClr val="C00000"/>
                </a:solidFill>
                <a:latin typeface="Arial Black" panose="020B0A04020102020204" pitchFamily="34" charset="0"/>
              </a:rPr>
              <a:t>Unit 6: Gases and Atmospheric Chemistry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Charles’ Law and Gay-Lussac’s Law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4646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itycollegiate.com/graphcharles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978" y="4067707"/>
            <a:ext cx="27432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Charles’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7467600" cy="1324744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“The volume of a fixed mass of gas is DIRECTLY  PROPORTIONAL  to temperature, provided pressure remains constant.”</a:t>
            </a:r>
          </a:p>
          <a:p>
            <a:pPr marL="0" indent="0">
              <a:buNone/>
            </a:pP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231904" y="4360713"/>
                <a:ext cx="154027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smtClean="0">
                          <a:latin typeface="Cambria Math"/>
                        </a:rPr>
                        <m:t>𝑉</m:t>
                      </m:r>
                      <m:r>
                        <a:rPr lang="en-CA" i="1">
                          <a:latin typeface="Cambria Math"/>
                          <a:sym typeface="Symbol"/>
                        </a:rPr>
                        <m:t></m:t>
                      </m:r>
                      <m:r>
                        <a:rPr lang="en-CA" b="0" i="1" smtClean="0">
                          <a:latin typeface="Cambria Math" panose="02040503050406030204" pitchFamily="18" charset="0"/>
                          <a:sym typeface="Symbol"/>
                        </a:rPr>
                        <m:t>𝑇</m:t>
                      </m:r>
                    </m:oMath>
                  </m:oMathPara>
                </a14:m>
                <a:endParaRPr lang="en-CA" dirty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904" y="4360713"/>
                <a:ext cx="1540274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456676" y="2977239"/>
                <a:ext cx="380674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smtClean="0">
                          <a:latin typeface="Cambria Math"/>
                          <a:sym typeface="Symbol"/>
                        </a:rPr>
                        <m:t>𝑉</m:t>
                      </m:r>
                      <m:r>
                        <a:rPr lang="en-CA" i="1" smtClean="0">
                          <a:latin typeface="Cambria Math"/>
                          <a:sym typeface="Symbol"/>
                        </a:rPr>
                        <m:t>=</m:t>
                      </m:r>
                      <m:r>
                        <a:rPr lang="en-CA" b="0" i="1" smtClean="0">
                          <a:latin typeface="Cambria Math" panose="02040503050406030204" pitchFamily="18" charset="0"/>
                          <a:sym typeface="Symbol"/>
                        </a:rPr>
                        <m:t>𝑘𝑇</m:t>
                      </m:r>
                      <m:r>
                        <a:rPr lang="en-CA" i="1">
                          <a:latin typeface="Cambria Math"/>
                          <a:sym typeface="Symbol"/>
                        </a:rPr>
                        <m:t>         </m:t>
                      </m:r>
                      <m:r>
                        <a:rPr lang="en-CA" i="1">
                          <a:latin typeface="Cambria Math"/>
                          <a:sym typeface="Symbol"/>
                        </a:rPr>
                        <m:t>𝑤h𝑒𝑟𝑒</m:t>
                      </m:r>
                      <m:r>
                        <a:rPr lang="en-CA" i="1">
                          <a:latin typeface="Cambria Math"/>
                          <a:sym typeface="Symbol"/>
                        </a:rPr>
                        <m:t> </m:t>
                      </m:r>
                      <m:r>
                        <a:rPr lang="en-CA" i="1">
                          <a:latin typeface="Cambria Math"/>
                          <a:sym typeface="Symbol"/>
                        </a:rPr>
                        <m:t>𝑘</m:t>
                      </m:r>
                      <m:r>
                        <a:rPr lang="en-CA" i="1">
                          <a:latin typeface="Cambria Math"/>
                          <a:sym typeface="Symbol"/>
                        </a:rPr>
                        <m:t>=</m:t>
                      </m:r>
                      <m:r>
                        <a:rPr lang="en-CA" i="1">
                          <a:latin typeface="Cambria Math"/>
                          <a:sym typeface="Symbol"/>
                        </a:rPr>
                        <m:t>𝑎</m:t>
                      </m:r>
                      <m:r>
                        <a:rPr lang="en-CA" i="1">
                          <a:latin typeface="Cambria Math"/>
                          <a:sym typeface="Symbol"/>
                        </a:rPr>
                        <m:t> </m:t>
                      </m:r>
                      <m:r>
                        <a:rPr lang="en-CA" i="1">
                          <a:latin typeface="Cambria Math"/>
                          <a:sym typeface="Symbol"/>
                        </a:rPr>
                        <m:t>𝑐𝑜𝑛𝑠𝑡𝑎𝑛𝑡</m:t>
                      </m:r>
                      <m:r>
                        <a:rPr lang="en-CA" i="1">
                          <a:latin typeface="Cambria Math"/>
                          <a:sym typeface="Symbol"/>
                        </a:rPr>
                        <m:t>  </m:t>
                      </m:r>
                    </m:oMath>
                  </m:oMathPara>
                </a14:m>
                <a:endParaRPr lang="en-CA" dirty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6676" y="2977239"/>
                <a:ext cx="3806748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844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Charles’ Law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3933" y="1980225"/>
            <a:ext cx="6944134" cy="4621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842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Charles’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CA" dirty="0"/>
                  <a:t>Since </a:t>
                </a:r>
                <a14:m>
                  <m:oMath xmlns:m="http://schemas.openxmlformats.org/officeDocument/2006/math">
                    <m:r>
                      <a:rPr lang="en-CA" b="0" i="0" smtClean="0">
                        <a:latin typeface="Cambria Math"/>
                        <a:sym typeface="Symbol"/>
                      </a:rPr>
                      <m:t>   </m:t>
                    </m:r>
                    <m:r>
                      <a:rPr lang="en-CA" i="1">
                        <a:latin typeface="Cambria Math"/>
                        <a:sym typeface="Symbol"/>
                      </a:rPr>
                      <m:t>𝑉</m:t>
                    </m:r>
                    <m:r>
                      <a:rPr lang="en-CA" i="1">
                        <a:latin typeface="Cambria Math"/>
                        <a:sym typeface="Symbol"/>
                      </a:rPr>
                      <m:t>=</m:t>
                    </m:r>
                    <m:r>
                      <a:rPr lang="en-CA" b="0" i="1" smtClean="0">
                        <a:latin typeface="Cambria Math" panose="02040503050406030204" pitchFamily="18" charset="0"/>
                        <a:sym typeface="Symbol"/>
                      </a:rPr>
                      <m:t>𝑘𝑇</m:t>
                    </m:r>
                  </m:oMath>
                </a14:m>
                <a:r>
                  <a:rPr lang="en-CA" dirty="0"/>
                  <a:t> ,     then    </a:t>
                </a:r>
                <a14:m>
                  <m:oMath xmlns:m="http://schemas.openxmlformats.org/officeDocument/2006/math">
                    <m:r>
                      <a:rPr lang="en-CA" b="0" i="0" smtClean="0">
                        <a:latin typeface="Cambria Math"/>
                      </a:rPr>
                      <m:t>   </m:t>
                    </m:r>
                    <m:f>
                      <m:fPr>
                        <m:ctrlPr>
                          <a:rPr lang="en-CA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=</m:t>
                    </m:r>
                    <m:r>
                      <a:rPr lang="en-CA" b="0" i="1" smtClean="0">
                        <a:latin typeface="Cambria Math"/>
                      </a:rPr>
                      <m:t>𝑘</m:t>
                    </m:r>
                  </m:oMath>
                </a14:m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buNone/>
                </a:pPr>
                <a:r>
                  <a:rPr lang="en-CA" dirty="0"/>
                  <a:t>		</a:t>
                </a:r>
                <a:r>
                  <a:rPr lang="en-CA" dirty="0">
                    <a:sym typeface="Symbol"/>
                  </a:rPr>
                  <a:t>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36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CA" sz="36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CA" sz="36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CA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CA" sz="3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CA" sz="36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CA" sz="3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CA" sz="3600" b="0" i="1" smtClean="0">
                        <a:latin typeface="Cambria Math"/>
                        <a:sym typeface="Symbol"/>
                      </a:rPr>
                      <m:t>=</m:t>
                    </m:r>
                    <m:f>
                      <m:fPr>
                        <m:ctrlPr>
                          <a:rPr lang="en-CA" sz="36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CA" sz="3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CA" sz="36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CA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CA" sz="36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CA" sz="36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CA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CA" sz="3600" b="1" dirty="0"/>
              </a:p>
              <a:p>
                <a:pPr marL="0" indent="0">
                  <a:buNone/>
                </a:pPr>
                <a:endParaRPr lang="en-CA" sz="3600" dirty="0"/>
              </a:p>
              <a:p>
                <a:pPr marL="0" indent="0">
                  <a:buNone/>
                </a:pPr>
                <a:r>
                  <a:rPr lang="en-CA" dirty="0"/>
                  <a:t>e.g. If the volume of a balloon is 10.0L at 0.0°C, what is its volume at room temperature (25°C)?</a:t>
                </a:r>
              </a:p>
              <a:p>
                <a:pPr marL="0" indent="0">
                  <a:buNone/>
                </a:pPr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49487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552" y="404664"/>
            <a:ext cx="7467600" cy="23042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/>
              <a:t>e.g. If the volume of a balloon is 10.0L at 0.0°C, what is its volume at room temperature (25°C)?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Given:	T</a:t>
            </a:r>
            <a:r>
              <a:rPr lang="en-CA" baseline="-25000" dirty="0"/>
              <a:t>1</a:t>
            </a:r>
            <a:r>
              <a:rPr lang="en-CA" dirty="0"/>
              <a:t> = 	 	         T</a:t>
            </a:r>
            <a:r>
              <a:rPr lang="en-CA" baseline="-25000" dirty="0"/>
              <a:t>2</a:t>
            </a:r>
            <a:r>
              <a:rPr lang="en-CA" dirty="0"/>
              <a:t> =</a:t>
            </a:r>
          </a:p>
          <a:p>
            <a:pPr marL="0" indent="0">
              <a:buNone/>
            </a:pPr>
            <a:r>
              <a:rPr lang="en-CA" dirty="0"/>
              <a:t>	V</a:t>
            </a:r>
            <a:r>
              <a:rPr lang="en-CA" baseline="-25000" dirty="0"/>
              <a:t>1</a:t>
            </a:r>
            <a:r>
              <a:rPr lang="en-CA" dirty="0"/>
              <a:t> = 		         V</a:t>
            </a:r>
            <a:r>
              <a:rPr lang="en-CA" baseline="-25000" dirty="0"/>
              <a:t>2</a:t>
            </a:r>
            <a:r>
              <a:rPr lang="en-CA" dirty="0"/>
              <a:t> 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52659" y="1793822"/>
            <a:ext cx="18069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0.0°C = 273.0 K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44644" y="2225870"/>
            <a:ext cx="803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10.0 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09633" y="1825760"/>
            <a:ext cx="1491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25°C = 298 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20270" y="2231054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?</a:t>
            </a:r>
          </a:p>
        </p:txBody>
      </p:sp>
      <p:sp>
        <p:nvSpPr>
          <p:cNvPr id="10" name="Right Brace 9"/>
          <p:cNvSpPr/>
          <p:nvPr/>
        </p:nvSpPr>
        <p:spPr>
          <a:xfrm>
            <a:off x="7751749" y="1711579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8050816" y="1845613"/>
            <a:ext cx="3638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/>
              <a:t>Always list given information. </a:t>
            </a:r>
          </a:p>
          <a:p>
            <a:r>
              <a:rPr lang="en-CA" i="1" dirty="0"/>
              <a:t>Always convert from Celsius to Kelvin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446938" y="2940913"/>
                <a:ext cx="1874022" cy="16531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sz="20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sz="20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CA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sz="20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CA" sz="2000" i="1">
                          <a:latin typeface="Cambria Math"/>
                          <a:sym typeface="Symbol"/>
                        </a:rPr>
                        <m:t>=</m:t>
                      </m:r>
                      <m:f>
                        <m:fPr>
                          <m:ctrlPr>
                            <a:rPr lang="en-CA" sz="20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sz="20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CA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sz="20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CA" sz="2000" dirty="0">
                  <a:sym typeface="Symbol"/>
                </a:endParaRPr>
              </a:p>
              <a:p>
                <a:endParaRPr lang="en-CA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sz="20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CA" sz="20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CA" sz="2000" i="1">
                          <a:latin typeface="Cambria Math"/>
                        </a:rPr>
                        <m:t> = </m:t>
                      </m:r>
                      <m:f>
                        <m:fPr>
                          <m:ctrlPr>
                            <a:rPr lang="en-CA" sz="20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sz="20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sz="2000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CA" sz="20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sz="20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CA" sz="20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CA" sz="2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6938" y="2940913"/>
                <a:ext cx="1874022" cy="16531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149505" y="3988421"/>
                <a:ext cx="1874022" cy="7442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sz="200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CA" sz="2000" b="0" i="0" smtClean="0">
                                  <a:latin typeface="Cambria Math" panose="02040503050406030204" pitchFamily="18" charset="0"/>
                                </a:rPr>
                                <m:t>298 </m:t>
                              </m:r>
                              <m:r>
                                <m:rPr>
                                  <m:nor/>
                                </m:rPr>
                                <a:rPr lang="en-CA" sz="2000" b="0" i="0" smtClean="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  <m:r>
                                <m:rPr>
                                  <m:nor/>
                                </m:rPr>
                                <a:rPr lang="en-CA" sz="2000" dirty="0"/>
                                <m:t> </m:t>
                              </m:r>
                            </m:e>
                          </m:d>
                          <m:r>
                            <a:rPr lang="en-CA" sz="2000" i="1">
                              <a:latin typeface="Cambria Math"/>
                            </a:rPr>
                            <m:t>(10</m:t>
                          </m:r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CA" sz="2000" i="1">
                              <a:latin typeface="Cambria Math"/>
                            </a:rPr>
                            <m:t>0 </m:t>
                          </m:r>
                          <m:r>
                            <a:rPr lang="en-CA" sz="2000" i="1">
                              <a:latin typeface="Cambria Math"/>
                            </a:rPr>
                            <m:t>𝐿</m:t>
                          </m:r>
                          <m:r>
                            <a:rPr lang="en-CA" sz="20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CA" sz="2000" i="1">
                              <a:latin typeface="Cambria Math"/>
                            </a:rPr>
                            <m:t>(</m:t>
                          </m:r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273.0 </m:t>
                          </m:r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CA" sz="2000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CA" sz="2000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505" y="3988421"/>
                <a:ext cx="1874022" cy="744243"/>
              </a:xfrm>
              <a:prstGeom prst="rect">
                <a:avLst/>
              </a:prstGeom>
              <a:blipFill>
                <a:blip r:embed="rId3"/>
                <a:stretch>
                  <a:fillRect r="-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830646" y="4673230"/>
                <a:ext cx="1670586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i="1" smtClean="0">
                          <a:latin typeface="Cambria Math"/>
                        </a:rPr>
                        <m:t>=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10.9157</m:t>
                      </m:r>
                      <m:r>
                        <a:rPr lang="en-CA" i="1">
                          <a:latin typeface="Cambria Math"/>
                        </a:rPr>
                        <m:t>…</m:t>
                      </m:r>
                      <m:r>
                        <a:rPr lang="en-CA" i="1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CA" dirty="0"/>
              </a:p>
              <a:p>
                <a:endParaRPr lang="en-CA" dirty="0"/>
              </a:p>
              <a:p>
                <a:r>
                  <a:rPr lang="en-CA" dirty="0"/>
                  <a:t>= 10.9 </a:t>
                </a:r>
                <a:r>
                  <a:rPr lang="en-CA" i="1" dirty="0"/>
                  <a:t>L</a:t>
                </a:r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0646" y="4673230"/>
                <a:ext cx="1670586" cy="1200329"/>
              </a:xfrm>
              <a:prstGeom prst="rect">
                <a:avLst/>
              </a:prstGeom>
              <a:blipFill>
                <a:blip r:embed="rId4"/>
                <a:stretch>
                  <a:fillRect l="-29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5743296" y="4030354"/>
            <a:ext cx="266337" cy="300471"/>
          </a:xfrm>
          <a:prstGeom prst="line">
            <a:avLst/>
          </a:prstGeom>
          <a:ln w="508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362874" y="4432193"/>
            <a:ext cx="266337" cy="300471"/>
          </a:xfrm>
          <a:prstGeom prst="line">
            <a:avLst/>
          </a:prstGeom>
          <a:ln w="508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>
            <a:off x="5607039" y="5188873"/>
            <a:ext cx="213140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5886509" y="5232807"/>
            <a:ext cx="246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/>
              <a:t>Rounded to 3 sig. digits. </a:t>
            </a:r>
          </a:p>
        </p:txBody>
      </p:sp>
    </p:spTree>
    <p:extLst>
      <p:ext uri="{BB962C8B-B14F-4D97-AF65-F5344CB8AC3E}">
        <p14:creationId xmlns:p14="http://schemas.microsoft.com/office/powerpoint/2010/main" val="30383227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10" grpId="0" animBg="1"/>
      <p:bldP spid="11" grpId="0"/>
      <p:bldP spid="12" grpId="0" build="p"/>
      <p:bldP spid="13" grpId="0" build="p"/>
      <p:bldP spid="14" grpId="0" build="p"/>
      <p:bldP spid="19" grpId="0" animBg="1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3819295"/>
            <a:ext cx="3539844" cy="2654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Gay-Lussac’s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7467600" cy="1324744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“The pressure of a fixed mass of gas is DIRECTLY  PROPORTIONAL  to temperature, provided volume remains constant.”</a:t>
            </a:r>
          </a:p>
          <a:p>
            <a:pPr marL="0" indent="0">
              <a:buNone/>
            </a:pP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961970" y="4160019"/>
                <a:ext cx="154027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>
                    <a:sym typeface="Symbol"/>
                  </a:rPr>
                  <a:t>P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/>
                        <a:sym typeface="Symbol"/>
                      </a:rPr>
                      <m:t> </m:t>
                    </m:r>
                    <m:r>
                      <a:rPr lang="en-CA" b="0" i="1" smtClean="0">
                        <a:latin typeface="Cambria Math" panose="02040503050406030204" pitchFamily="18" charset="0"/>
                        <a:sym typeface="Symbol"/>
                      </a:rPr>
                      <m:t>𝑇</m:t>
                    </m:r>
                  </m:oMath>
                </a14:m>
                <a:endParaRPr lang="en-CA" dirty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970" y="4160019"/>
                <a:ext cx="1540274" cy="646331"/>
              </a:xfrm>
              <a:prstGeom prst="rect">
                <a:avLst/>
              </a:prstGeom>
              <a:blipFill>
                <a:blip r:embed="rId3"/>
                <a:stretch>
                  <a:fillRect l="-3162" t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98667" y="3172964"/>
                <a:ext cx="365766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>
                    <a:sym typeface="Symbol"/>
                  </a:rPr>
                  <a:t>P </a:t>
                </a:r>
                <a14:m>
                  <m:oMath xmlns:m="http://schemas.openxmlformats.org/officeDocument/2006/math">
                    <m:r>
                      <a:rPr lang="en-CA" i="1" smtClean="0">
                        <a:latin typeface="Cambria Math"/>
                        <a:sym typeface="Symbol"/>
                      </a:rPr>
                      <m:t>=</m:t>
                    </m:r>
                    <m:r>
                      <a:rPr lang="en-CA" b="0" i="1" smtClean="0">
                        <a:latin typeface="Cambria Math" panose="02040503050406030204" pitchFamily="18" charset="0"/>
                        <a:sym typeface="Symbol"/>
                      </a:rPr>
                      <m:t>𝑘𝑇</m:t>
                    </m:r>
                    <m:r>
                      <a:rPr lang="en-CA" i="1">
                        <a:latin typeface="Cambria Math"/>
                        <a:sym typeface="Symbol"/>
                      </a:rPr>
                      <m:t>         </m:t>
                    </m:r>
                    <m:r>
                      <a:rPr lang="en-CA" i="1">
                        <a:latin typeface="Cambria Math"/>
                        <a:sym typeface="Symbol"/>
                      </a:rPr>
                      <m:t>𝑤h𝑒𝑟𝑒</m:t>
                    </m:r>
                    <m:r>
                      <a:rPr lang="en-CA" i="1">
                        <a:latin typeface="Cambria Math"/>
                        <a:sym typeface="Symbol"/>
                      </a:rPr>
                      <m:t> </m:t>
                    </m:r>
                    <m:r>
                      <a:rPr lang="en-CA" i="1">
                        <a:latin typeface="Cambria Math"/>
                        <a:sym typeface="Symbol"/>
                      </a:rPr>
                      <m:t>𝑘</m:t>
                    </m:r>
                    <m:r>
                      <a:rPr lang="en-CA" i="1">
                        <a:latin typeface="Cambria Math"/>
                        <a:sym typeface="Symbol"/>
                      </a:rPr>
                      <m:t>=</m:t>
                    </m:r>
                    <m:r>
                      <a:rPr lang="en-CA" i="1">
                        <a:latin typeface="Cambria Math"/>
                        <a:sym typeface="Symbol"/>
                      </a:rPr>
                      <m:t>𝑎</m:t>
                    </m:r>
                    <m:r>
                      <a:rPr lang="en-CA" i="1">
                        <a:latin typeface="Cambria Math"/>
                        <a:sym typeface="Symbol"/>
                      </a:rPr>
                      <m:t> </m:t>
                    </m:r>
                    <m:r>
                      <a:rPr lang="en-CA" i="1">
                        <a:latin typeface="Cambria Math"/>
                        <a:sym typeface="Symbol"/>
                      </a:rPr>
                      <m:t>𝑐𝑜𝑛𝑠𝑡𝑎𝑛𝑡</m:t>
                    </m:r>
                    <m:r>
                      <a:rPr lang="en-CA" i="1">
                        <a:latin typeface="Cambria Math"/>
                        <a:sym typeface="Symbol"/>
                      </a:rPr>
                      <m:t>  </m:t>
                    </m:r>
                  </m:oMath>
                </a14:m>
                <a:endParaRPr lang="en-CA" dirty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8667" y="3172964"/>
                <a:ext cx="3657668" cy="646331"/>
              </a:xfrm>
              <a:prstGeom prst="rect">
                <a:avLst/>
              </a:prstGeom>
              <a:blipFill>
                <a:blip r:embed="rId4"/>
                <a:stretch>
                  <a:fillRect l="-1333" t="-4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047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Gay-Lussac’s Law</a:t>
            </a:r>
            <a:endParaRPr lang="en-US" dirty="0"/>
          </a:p>
        </p:txBody>
      </p:sp>
      <p:pic>
        <p:nvPicPr>
          <p:cNvPr id="6146" name="Picture 2" descr="Image result for Gay Lussac's Law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745" y="703603"/>
            <a:ext cx="3487238" cy="5443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151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Gay-Lussac’s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CA" dirty="0"/>
                  <a:t>Since </a:t>
                </a:r>
                <a14:m>
                  <m:oMath xmlns:m="http://schemas.openxmlformats.org/officeDocument/2006/math">
                    <m:r>
                      <a:rPr lang="en-CA" b="0" i="0" smtClean="0">
                        <a:latin typeface="Cambria Math"/>
                        <a:sym typeface="Symbol"/>
                      </a:rPr>
                      <m:t>   </m:t>
                    </m:r>
                    <m:r>
                      <a:rPr lang="en-CA" b="0" i="1" smtClean="0">
                        <a:latin typeface="Cambria Math" panose="02040503050406030204" pitchFamily="18" charset="0"/>
                        <a:sym typeface="Symbol"/>
                      </a:rPr>
                      <m:t>𝑃</m:t>
                    </m:r>
                    <m:r>
                      <a:rPr lang="en-CA" i="1">
                        <a:latin typeface="Cambria Math"/>
                        <a:sym typeface="Symbol"/>
                      </a:rPr>
                      <m:t>=</m:t>
                    </m:r>
                    <m:r>
                      <a:rPr lang="en-CA" b="0" i="1" smtClean="0">
                        <a:latin typeface="Cambria Math" panose="02040503050406030204" pitchFamily="18" charset="0"/>
                        <a:sym typeface="Symbol"/>
                      </a:rPr>
                      <m:t>𝑘𝑇</m:t>
                    </m:r>
                  </m:oMath>
                </a14:m>
                <a:r>
                  <a:rPr lang="en-CA" dirty="0"/>
                  <a:t> ,     then    </a:t>
                </a:r>
                <a14:m>
                  <m:oMath xmlns:m="http://schemas.openxmlformats.org/officeDocument/2006/math">
                    <m:r>
                      <a:rPr lang="en-CA" b="0" i="0" smtClean="0">
                        <a:latin typeface="Cambria Math"/>
                      </a:rPr>
                      <m:t>   </m:t>
                    </m:r>
                    <m:f>
                      <m:fPr>
                        <m:ctrlPr>
                          <a:rPr lang="en-CA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=</m:t>
                    </m:r>
                    <m:r>
                      <a:rPr lang="en-CA" b="0" i="1" smtClean="0">
                        <a:latin typeface="Cambria Math"/>
                      </a:rPr>
                      <m:t>𝑘</m:t>
                    </m:r>
                  </m:oMath>
                </a14:m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buNone/>
                </a:pPr>
                <a:r>
                  <a:rPr lang="en-CA" dirty="0"/>
                  <a:t>		</a:t>
                </a:r>
                <a:r>
                  <a:rPr lang="en-CA" dirty="0">
                    <a:sym typeface="Symbol"/>
                  </a:rPr>
                  <a:t>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36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CA" sz="36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CA" sz="36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CA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CA" sz="3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CA" sz="36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CA" sz="3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CA" sz="3600" b="0" i="1" smtClean="0">
                        <a:latin typeface="Cambria Math"/>
                        <a:sym typeface="Symbol"/>
                      </a:rPr>
                      <m:t>=</m:t>
                    </m:r>
                    <m:f>
                      <m:fPr>
                        <m:ctrlPr>
                          <a:rPr lang="en-CA" sz="36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CA" sz="3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CA" sz="36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CA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CA" sz="36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CA" sz="36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CA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CA" sz="3600" b="1" dirty="0"/>
              </a:p>
              <a:p>
                <a:pPr marL="0" indent="0">
                  <a:buNone/>
                </a:pPr>
                <a:endParaRPr lang="en-CA" sz="3600" dirty="0"/>
              </a:p>
              <a:p>
                <a:pPr marL="0" indent="0">
                  <a:buNone/>
                </a:pPr>
                <a:r>
                  <a:rPr lang="en-CA" dirty="0"/>
                  <a:t>e.g. A can of hairspray contains a gas which exerts a pressure of 900 </a:t>
                </a:r>
                <a:r>
                  <a:rPr lang="en-CA" dirty="0" err="1"/>
                  <a:t>kPa</a:t>
                </a:r>
                <a:r>
                  <a:rPr lang="en-CA" dirty="0"/>
                  <a:t> at 25°C. If the can </a:t>
                </a:r>
                <a:r>
                  <a:rPr lang="en-CA" dirty="0" err="1"/>
                  <a:t>can</a:t>
                </a:r>
                <a:r>
                  <a:rPr lang="en-CA" dirty="0"/>
                  <a:t> only withstand a maximum of 1800 </a:t>
                </a:r>
                <a:r>
                  <a:rPr lang="en-CA" dirty="0" err="1"/>
                  <a:t>kPa</a:t>
                </a:r>
                <a:r>
                  <a:rPr lang="en-CA" dirty="0"/>
                  <a:t>, at what temperature will it explode?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91734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552" y="404664"/>
            <a:ext cx="7467600" cy="23042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/>
              <a:t>e.g. A can of hairspray contains a gas which exerts a pressure of 900 </a:t>
            </a:r>
            <a:r>
              <a:rPr lang="en-CA" dirty="0" err="1"/>
              <a:t>kPa</a:t>
            </a:r>
            <a:r>
              <a:rPr lang="en-CA" dirty="0"/>
              <a:t> at 25°C. If the can </a:t>
            </a:r>
            <a:r>
              <a:rPr lang="en-CA" dirty="0" err="1"/>
              <a:t>can</a:t>
            </a:r>
            <a:r>
              <a:rPr lang="en-CA" dirty="0"/>
              <a:t> only withstand a maximum of 1800 </a:t>
            </a:r>
            <a:r>
              <a:rPr lang="en-CA" dirty="0" err="1"/>
              <a:t>kPa</a:t>
            </a:r>
            <a:r>
              <a:rPr lang="en-CA" dirty="0"/>
              <a:t>, at what temperature will it explode?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Given:	T</a:t>
            </a:r>
            <a:r>
              <a:rPr lang="en-CA" baseline="-25000" dirty="0"/>
              <a:t>1</a:t>
            </a:r>
            <a:r>
              <a:rPr lang="en-CA" dirty="0"/>
              <a:t> = 	 	   T</a:t>
            </a:r>
            <a:r>
              <a:rPr lang="en-CA" baseline="-25000" dirty="0"/>
              <a:t>2</a:t>
            </a:r>
            <a:r>
              <a:rPr lang="en-CA" dirty="0"/>
              <a:t> =</a:t>
            </a:r>
          </a:p>
          <a:p>
            <a:pPr marL="0" indent="0">
              <a:buNone/>
            </a:pPr>
            <a:r>
              <a:rPr lang="en-CA" dirty="0"/>
              <a:t>	P</a:t>
            </a:r>
            <a:r>
              <a:rPr lang="en-CA" baseline="-25000" dirty="0"/>
              <a:t>1</a:t>
            </a:r>
            <a:r>
              <a:rPr lang="en-CA" dirty="0"/>
              <a:t> = 		   P</a:t>
            </a:r>
            <a:r>
              <a:rPr lang="en-CA" baseline="-25000" dirty="0"/>
              <a:t>2</a:t>
            </a:r>
            <a:r>
              <a:rPr lang="en-CA" dirty="0"/>
              <a:t> 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44644" y="1871598"/>
            <a:ext cx="1433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25°C = 298K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44644" y="2225870"/>
            <a:ext cx="9998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900 </a:t>
            </a:r>
            <a:r>
              <a:rPr lang="en-CA" sz="2000" dirty="0" err="1"/>
              <a:t>kPa</a:t>
            </a:r>
            <a:endParaRPr lang="en-C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548681" y="1855495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72256" y="2271708"/>
            <a:ext cx="11297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/>
              <a:t>1800 </a:t>
            </a:r>
            <a:r>
              <a:rPr lang="en-CA" sz="2000" dirty="0" err="1"/>
              <a:t>kPa</a:t>
            </a:r>
            <a:endParaRPr lang="en-CA" sz="2000" dirty="0"/>
          </a:p>
        </p:txBody>
      </p:sp>
      <p:sp>
        <p:nvSpPr>
          <p:cNvPr id="10" name="Right Brace 9"/>
          <p:cNvSpPr/>
          <p:nvPr/>
        </p:nvSpPr>
        <p:spPr>
          <a:xfrm>
            <a:off x="6708385" y="1754259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6970230" y="1847751"/>
            <a:ext cx="3748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/>
              <a:t>Always list given information.</a:t>
            </a:r>
          </a:p>
          <a:p>
            <a:r>
              <a:rPr lang="en-CA" i="1" dirty="0"/>
              <a:t>Always convert from Celsius to Kelvin.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446938" y="2940913"/>
                <a:ext cx="1874022" cy="16816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sz="20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sz="20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sz="20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CA" sz="2000" i="1">
                          <a:latin typeface="Cambria Math"/>
                          <a:sym typeface="Symbol"/>
                        </a:rPr>
                        <m:t>=</m:t>
                      </m:r>
                      <m:f>
                        <m:fPr>
                          <m:ctrlPr>
                            <a:rPr lang="en-CA" sz="20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sz="20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sz="20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CA" sz="2000" dirty="0">
                  <a:sym typeface="Symbol"/>
                </a:endParaRPr>
              </a:p>
              <a:p>
                <a:endParaRPr lang="en-CA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CA" sz="20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CA" sz="2000" i="1">
                          <a:latin typeface="Cambria Math"/>
                        </a:rPr>
                        <m:t> = </m:t>
                      </m:r>
                      <m:f>
                        <m:fPr>
                          <m:ctrlPr>
                            <a:rPr lang="en-CA" sz="20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sz="20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sz="20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sz="20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sz="20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CA" sz="20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CA" sz="2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6938" y="2940913"/>
                <a:ext cx="1874022" cy="16816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149505" y="3988421"/>
                <a:ext cx="1874022" cy="7442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sz="200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CA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CA" sz="2000" b="0" i="0" smtClean="0">
                                  <a:latin typeface="Cambria Math" panose="02040503050406030204" pitchFamily="18" charset="0"/>
                                </a:rPr>
                                <m:t>1800 </m:t>
                              </m:r>
                              <m:r>
                                <m:rPr>
                                  <m:nor/>
                                </m:rPr>
                                <a:rPr lang="en-CA" sz="2000" b="0" i="0" smtClean="0">
                                  <a:latin typeface="Cambria Math" panose="02040503050406030204" pitchFamily="18" charset="0"/>
                                </a:rPr>
                                <m:t>kPa</m:t>
                              </m:r>
                              <m:r>
                                <m:rPr>
                                  <m:nor/>
                                </m:rPr>
                                <a:rPr lang="en-CA" sz="2000" dirty="0"/>
                                <m:t> </m:t>
                              </m:r>
                            </m:e>
                          </m:d>
                          <m:r>
                            <a:rPr lang="en-CA" sz="2000" i="1">
                              <a:latin typeface="Cambria Math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CA" sz="2000" b="0" i="0" smtClean="0">
                              <a:latin typeface="Cambria Math"/>
                            </a:rPr>
                            <m:t>298</m:t>
                          </m:r>
                          <m:r>
                            <m:rPr>
                              <m:nor/>
                            </m:rPr>
                            <a:rPr lang="en-CA" sz="2000" b="0" i="0" smtClean="0">
                              <a:latin typeface="Cambria Math"/>
                            </a:rPr>
                            <m:t>K</m:t>
                          </m:r>
                          <m:r>
                            <m:rPr>
                              <m:nor/>
                            </m:rPr>
                            <a:rPr lang="en-CA" sz="2000" dirty="0"/>
                            <m:t> </m:t>
                          </m:r>
                          <m:r>
                            <a:rPr lang="en-CA" sz="20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CA" sz="2000" i="1">
                              <a:latin typeface="Cambria Math"/>
                            </a:rPr>
                            <m:t>(</m:t>
                          </m:r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900 </m:t>
                          </m:r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𝑘𝑃𝑎</m:t>
                          </m:r>
                          <m:r>
                            <a:rPr lang="en-CA" sz="2000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CA" sz="2000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505" y="3988421"/>
                <a:ext cx="1874022" cy="744243"/>
              </a:xfrm>
              <a:prstGeom prst="rect">
                <a:avLst/>
              </a:prstGeom>
              <a:blipFill>
                <a:blip r:embed="rId3"/>
                <a:stretch>
                  <a:fillRect r="-192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830646" y="4673230"/>
                <a:ext cx="881973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CA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CA" dirty="0"/>
                  <a:t>596 K</a:t>
                </a:r>
              </a:p>
              <a:p>
                <a:r>
                  <a:rPr lang="en-CA" dirty="0"/>
                  <a:t> </a:t>
                </a:r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0646" y="4673230"/>
                <a:ext cx="881973" cy="923330"/>
              </a:xfrm>
              <a:prstGeom prst="rect">
                <a:avLst/>
              </a:prstGeom>
              <a:blipFill>
                <a:blip r:embed="rId4"/>
                <a:stretch>
                  <a:fillRect t="-3974" r="-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6019220" y="4008294"/>
            <a:ext cx="266337" cy="300471"/>
          </a:xfrm>
          <a:prstGeom prst="line">
            <a:avLst/>
          </a:prstGeom>
          <a:ln w="508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362874" y="4432193"/>
            <a:ext cx="266337" cy="300471"/>
          </a:xfrm>
          <a:prstGeom prst="line">
            <a:avLst/>
          </a:prstGeom>
          <a:ln w="508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830646" y="5134895"/>
                <a:ext cx="963725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CA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CA" dirty="0"/>
                  <a:t>323 °C</a:t>
                </a:r>
              </a:p>
              <a:p>
                <a:r>
                  <a:rPr lang="en-CA" dirty="0"/>
                  <a:t> </a:t>
                </a:r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0646" y="5134895"/>
                <a:ext cx="963725" cy="923330"/>
              </a:xfrm>
              <a:prstGeom prst="rect">
                <a:avLst/>
              </a:prstGeom>
              <a:blipFill>
                <a:blip r:embed="rId5"/>
                <a:stretch>
                  <a:fillRect t="-3289" r="-4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25825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10" grpId="0" animBg="1"/>
      <p:bldP spid="11" grpId="0"/>
      <p:bldP spid="12" grpId="0" build="p"/>
      <p:bldP spid="13" grpId="0" build="p"/>
      <p:bldP spid="14" grpId="0" build="p"/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Pressure, temperature and volume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Pop can demonstration - </a:t>
            </a:r>
            <a:r>
              <a:rPr lang="en-CA" dirty="0" smtClean="0">
                <a:hlinkClick r:id="rId2"/>
              </a:rPr>
              <a:t>Watch this</a:t>
            </a:r>
            <a:r>
              <a:rPr lang="en-CA" dirty="0" smtClean="0"/>
              <a:t>!</a:t>
            </a:r>
          </a:p>
          <a:p>
            <a:endParaRPr lang="en-CA" dirty="0"/>
          </a:p>
          <a:p>
            <a:r>
              <a:rPr lang="en-CA" dirty="0" smtClean="0"/>
              <a:t>A bigger can … - </a:t>
            </a:r>
            <a:r>
              <a:rPr lang="en-CA" dirty="0" smtClean="0">
                <a:hlinkClick r:id="rId3"/>
              </a:rPr>
              <a:t>Watch this</a:t>
            </a:r>
            <a:r>
              <a:rPr lang="en-CA" dirty="0" smtClean="0"/>
              <a:t>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42309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12192000" cy="2819400"/>
          </a:xfrm>
        </p:spPr>
        <p:txBody>
          <a:bodyPr anchor="ctr"/>
          <a:lstStyle/>
          <a:p>
            <a:r>
              <a:rPr lang="en-US" altLang="en-US" sz="9600" dirty="0">
                <a:solidFill>
                  <a:schemeClr val="tx1"/>
                </a:solidFill>
                <a:latin typeface="SF Balloons" pitchFamily="2" charset="0"/>
              </a:rPr>
              <a:t>The Combined</a:t>
            </a:r>
            <a:br>
              <a:rPr lang="en-US" altLang="en-US" sz="9600" dirty="0">
                <a:solidFill>
                  <a:schemeClr val="tx1"/>
                </a:solidFill>
                <a:latin typeface="SF Balloons" pitchFamily="2" charset="0"/>
              </a:rPr>
            </a:br>
            <a:r>
              <a:rPr lang="en-US" altLang="en-US" sz="9600" dirty="0" smtClean="0">
                <a:solidFill>
                  <a:schemeClr val="tx1"/>
                </a:solidFill>
                <a:latin typeface="SF Balloons" pitchFamily="2" charset="0"/>
              </a:rPr>
              <a:t>Gas Law</a:t>
            </a:r>
            <a:endParaRPr lang="en-US" altLang="en-US" sz="9600" dirty="0">
              <a:solidFill>
                <a:schemeClr val="tx1"/>
              </a:solidFill>
              <a:latin typeface="SF Balloo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712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10363200" cy="533400"/>
          </a:xfrm>
        </p:spPr>
        <p:txBody>
          <a:bodyPr/>
          <a:lstStyle/>
          <a:p>
            <a:r>
              <a:rPr lang="en-US" altLang="en-US" sz="4000">
                <a:latin typeface="Arial" panose="020B0604020202020204" pitchFamily="34" charset="0"/>
              </a:rPr>
              <a:t>Combining the gas laws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533400"/>
            <a:ext cx="11785600" cy="685800"/>
          </a:xfrm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So far we have seen three gas laws: </a:t>
            </a:r>
          </a:p>
        </p:txBody>
      </p:sp>
      <p:graphicFrame>
        <p:nvGraphicFramePr>
          <p:cNvPr id="3081" name="Object 9">
            <a:hlinkClick r:id="" action="ppaction://ole?verb=0"/>
          </p:cNvPr>
          <p:cNvGraphicFramePr>
            <a:graphicFrameLocks/>
          </p:cNvGraphicFramePr>
          <p:nvPr/>
        </p:nvGraphicFramePr>
        <p:xfrm>
          <a:off x="609600" y="1143000"/>
          <a:ext cx="24384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Photo Editor Photo" r:id="rId3" imgW="3487738" imgH="4127500" progId="MSPhotoEd.3">
                  <p:embed/>
                </p:oleObj>
              </mc:Choice>
              <mc:Fallback>
                <p:oleObj name="Photo Editor Photo" r:id="rId3" imgW="3487738" imgH="4127500" progId="MSPhotoEd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43000"/>
                        <a:ext cx="2438400" cy="228600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0">
            <a:hlinkClick r:id="" action="ppaction://ole?verb=0"/>
          </p:cNvPr>
          <p:cNvGraphicFramePr>
            <a:graphicFrameLocks/>
          </p:cNvGraphicFramePr>
          <p:nvPr/>
        </p:nvGraphicFramePr>
        <p:xfrm>
          <a:off x="4572000" y="1143000"/>
          <a:ext cx="26416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Photo Editor Photo" r:id="rId5" imgW="3794125" imgH="4127500" progId="MSPhotoEd.3">
                  <p:embed/>
                </p:oleObj>
              </mc:Choice>
              <mc:Fallback>
                <p:oleObj name="Photo Editor Photo" r:id="rId5" imgW="3794125" imgH="4127500" progId="MSPhotoEd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631" t="1846" r="3975" b="2155"/>
                      <a:stretch>
                        <a:fillRect/>
                      </a:stretch>
                    </p:blipFill>
                    <p:spPr bwMode="auto">
                      <a:xfrm>
                        <a:off x="4572000" y="1143000"/>
                        <a:ext cx="2641600" cy="228600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4468285" y="3429000"/>
            <a:ext cx="300143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Jacques Charles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609601" y="3429001"/>
            <a:ext cx="1830630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Robert Boyle</a:t>
            </a:r>
          </a:p>
        </p:txBody>
      </p:sp>
      <p:grpSp>
        <p:nvGrpSpPr>
          <p:cNvPr id="3110" name="Group 38"/>
          <p:cNvGrpSpPr>
            <a:grpSpLocks/>
          </p:cNvGrpSpPr>
          <p:nvPr/>
        </p:nvGrpSpPr>
        <p:grpSpPr bwMode="auto">
          <a:xfrm>
            <a:off x="508000" y="3886200"/>
            <a:ext cx="2946400" cy="533400"/>
            <a:chOff x="1392" y="1056"/>
            <a:chExt cx="1392" cy="336"/>
          </a:xfrm>
        </p:grpSpPr>
        <p:sp>
          <p:nvSpPr>
            <p:cNvPr id="3105" name="Rectangle 14"/>
            <p:cNvSpPr>
              <a:spLocks noChangeArrowheads="1"/>
            </p:cNvSpPr>
            <p:nvPr/>
          </p:nvSpPr>
          <p:spPr bwMode="auto">
            <a:xfrm>
              <a:off x="1392" y="1056"/>
              <a:ext cx="768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P</a:t>
              </a:r>
              <a:r>
                <a:rPr lang="en-US" altLang="en-US" baseline="-25000">
                  <a:latin typeface="Arial" panose="020B0604020202020204" pitchFamily="34" charset="0"/>
                </a:rPr>
                <a:t>1</a:t>
              </a:r>
              <a:r>
                <a:rPr lang="en-US" altLang="en-US">
                  <a:latin typeface="Arial" panose="020B0604020202020204" pitchFamily="34" charset="0"/>
                </a:rPr>
                <a:t>V</a:t>
              </a:r>
              <a:r>
                <a:rPr lang="en-US" altLang="en-US" baseline="-25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3106" name="Rectangle 17"/>
            <p:cNvSpPr>
              <a:spLocks noChangeArrowheads="1"/>
            </p:cNvSpPr>
            <p:nvPr/>
          </p:nvSpPr>
          <p:spPr bwMode="auto">
            <a:xfrm>
              <a:off x="1968" y="1056"/>
              <a:ext cx="9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=</a:t>
              </a:r>
            </a:p>
            <a:p>
              <a:pPr>
                <a:spcBef>
                  <a:spcPct val="15000"/>
                </a:spcBef>
                <a:buFontTx/>
                <a:buNone/>
              </a:pPr>
              <a:endParaRPr lang="en-US" altLang="en-US">
                <a:latin typeface="Arial" panose="020B0604020202020204" pitchFamily="34" charset="0"/>
              </a:endParaRPr>
            </a:p>
            <a:p>
              <a:pPr>
                <a:spcBef>
                  <a:spcPct val="15000"/>
                </a:spcBef>
                <a:buFontTx/>
                <a:buNone/>
              </a:pPr>
              <a:endParaRPr lang="en-US" altLang="en-US" baseline="-25000">
                <a:latin typeface="Arial" panose="020B0604020202020204" pitchFamily="34" charset="0"/>
              </a:endParaRPr>
            </a:p>
          </p:txBody>
        </p:sp>
        <p:sp>
          <p:nvSpPr>
            <p:cNvPr id="3107" name="Rectangle 18"/>
            <p:cNvSpPr>
              <a:spLocks noChangeArrowheads="1"/>
            </p:cNvSpPr>
            <p:nvPr/>
          </p:nvSpPr>
          <p:spPr bwMode="auto">
            <a:xfrm>
              <a:off x="2208" y="1056"/>
              <a:ext cx="57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P</a:t>
              </a:r>
              <a:r>
                <a:rPr lang="en-US" altLang="en-US" baseline="-25000">
                  <a:latin typeface="Arial" panose="020B0604020202020204" pitchFamily="34" charset="0"/>
                </a:rPr>
                <a:t>2</a:t>
              </a:r>
              <a:r>
                <a:rPr lang="en-US" altLang="en-US">
                  <a:latin typeface="Arial" panose="020B0604020202020204" pitchFamily="34" charset="0"/>
                </a:rPr>
                <a:t>V</a:t>
              </a:r>
              <a:r>
                <a:rPr lang="en-US" altLang="en-US" baseline="-25000">
                  <a:latin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3111" name="Group 39"/>
          <p:cNvGrpSpPr>
            <a:grpSpLocks/>
          </p:cNvGrpSpPr>
          <p:nvPr/>
        </p:nvGrpSpPr>
        <p:grpSpPr bwMode="auto">
          <a:xfrm>
            <a:off x="4267200" y="3810000"/>
            <a:ext cx="3149600" cy="1066800"/>
            <a:chOff x="4176" y="960"/>
            <a:chExt cx="1488" cy="672"/>
          </a:xfrm>
        </p:grpSpPr>
        <p:sp>
          <p:nvSpPr>
            <p:cNvPr id="3098" name="Rectangle 22"/>
            <p:cNvSpPr>
              <a:spLocks noChangeArrowheads="1"/>
            </p:cNvSpPr>
            <p:nvPr/>
          </p:nvSpPr>
          <p:spPr bwMode="auto">
            <a:xfrm>
              <a:off x="4320" y="960"/>
              <a:ext cx="384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V</a:t>
              </a:r>
              <a:r>
                <a:rPr lang="en-US" altLang="en-US" baseline="-25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3099" name="Rectangle 23"/>
            <p:cNvSpPr>
              <a:spLocks noChangeArrowheads="1"/>
            </p:cNvSpPr>
            <p:nvPr/>
          </p:nvSpPr>
          <p:spPr bwMode="auto">
            <a:xfrm>
              <a:off x="4320" y="1296"/>
              <a:ext cx="288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T</a:t>
              </a:r>
              <a:r>
                <a:rPr lang="en-US" altLang="en-US" baseline="-25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3100" name="Line 24"/>
            <p:cNvSpPr>
              <a:spLocks noChangeShapeType="1"/>
            </p:cNvSpPr>
            <p:nvPr/>
          </p:nvSpPr>
          <p:spPr bwMode="auto">
            <a:xfrm>
              <a:off x="4176" y="1296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" name="Rectangle 25"/>
            <p:cNvSpPr>
              <a:spLocks noChangeArrowheads="1"/>
            </p:cNvSpPr>
            <p:nvPr/>
          </p:nvSpPr>
          <p:spPr bwMode="auto">
            <a:xfrm>
              <a:off x="4848" y="1104"/>
              <a:ext cx="9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=</a:t>
              </a:r>
            </a:p>
            <a:p>
              <a:pPr>
                <a:spcBef>
                  <a:spcPct val="15000"/>
                </a:spcBef>
                <a:buFontTx/>
                <a:buNone/>
              </a:pPr>
              <a:endParaRPr lang="en-US" altLang="en-US">
                <a:latin typeface="Arial" panose="020B0604020202020204" pitchFamily="34" charset="0"/>
              </a:endParaRPr>
            </a:p>
            <a:p>
              <a:pPr>
                <a:spcBef>
                  <a:spcPct val="15000"/>
                </a:spcBef>
                <a:buFontTx/>
                <a:buNone/>
              </a:pPr>
              <a:endParaRPr lang="en-US" altLang="en-US" baseline="-25000">
                <a:latin typeface="Arial" panose="020B0604020202020204" pitchFamily="34" charset="0"/>
              </a:endParaRPr>
            </a:p>
          </p:txBody>
        </p:sp>
        <p:sp>
          <p:nvSpPr>
            <p:cNvPr id="3102" name="Rectangle 26"/>
            <p:cNvSpPr>
              <a:spLocks noChangeArrowheads="1"/>
            </p:cNvSpPr>
            <p:nvPr/>
          </p:nvSpPr>
          <p:spPr bwMode="auto">
            <a:xfrm>
              <a:off x="5184" y="96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15000"/>
                </a:spcBef>
                <a:buFontTx/>
                <a:buNone/>
              </a:pPr>
              <a:r>
                <a:rPr lang="en-US" altLang="en-US" dirty="0">
                  <a:latin typeface="Arial" panose="020B0604020202020204" pitchFamily="34" charset="0"/>
                </a:rPr>
                <a:t>V</a:t>
              </a:r>
              <a:r>
                <a:rPr lang="en-US" altLang="en-US" baseline="-25000" dirty="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3103" name="Rectangle 27"/>
            <p:cNvSpPr>
              <a:spLocks noChangeArrowheads="1"/>
            </p:cNvSpPr>
            <p:nvPr/>
          </p:nvSpPr>
          <p:spPr bwMode="auto">
            <a:xfrm>
              <a:off x="5232" y="1296"/>
              <a:ext cx="288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T</a:t>
              </a:r>
              <a:r>
                <a:rPr lang="en-US" altLang="en-US" baseline="-25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2" name="Line 28"/>
            <p:cNvSpPr>
              <a:spLocks noChangeShapeType="1"/>
            </p:cNvSpPr>
            <p:nvPr/>
          </p:nvSpPr>
          <p:spPr bwMode="auto">
            <a:xfrm>
              <a:off x="5088" y="1296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104" name="Object 32">
            <a:hlinkClick r:id="" action="ppaction://ole?verb=0"/>
          </p:cNvPr>
          <p:cNvGraphicFramePr>
            <a:graphicFrameLocks/>
          </p:cNvGraphicFramePr>
          <p:nvPr/>
        </p:nvGraphicFramePr>
        <p:xfrm>
          <a:off x="8737600" y="1066800"/>
          <a:ext cx="21336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Photo Editor Photo" r:id="rId7" imgW="2860675" imgH="4289425" progId="MSPhotoEd.3">
                  <p:embed/>
                </p:oleObj>
              </mc:Choice>
              <mc:Fallback>
                <p:oleObj name="Photo Editor Photo" r:id="rId7" imgW="2860675" imgH="4289425" progId="MSPhotoEd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7600" y="1066800"/>
                        <a:ext cx="2133600" cy="236220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268817" y="5032375"/>
            <a:ext cx="7315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These are all subsets of a more encompassing law, </a:t>
            </a:r>
            <a:br>
              <a:rPr lang="en-US" altLang="en-US" sz="2800" dirty="0">
                <a:latin typeface="Arial" panose="020B0604020202020204" pitchFamily="34" charset="0"/>
              </a:rPr>
            </a:br>
            <a:r>
              <a:rPr lang="en-US" altLang="en-US" sz="2800" dirty="0">
                <a:latin typeface="Arial" panose="020B0604020202020204" pitchFamily="34" charset="0"/>
              </a:rPr>
              <a:t>the combined gas law:</a:t>
            </a:r>
          </a:p>
        </p:txBody>
      </p:sp>
      <p:grpSp>
        <p:nvGrpSpPr>
          <p:cNvPr id="3112" name="Group 40"/>
          <p:cNvGrpSpPr>
            <a:grpSpLocks/>
          </p:cNvGrpSpPr>
          <p:nvPr/>
        </p:nvGrpSpPr>
        <p:grpSpPr bwMode="auto">
          <a:xfrm>
            <a:off x="8331200" y="3810000"/>
            <a:ext cx="3149600" cy="1066800"/>
            <a:chOff x="4176" y="960"/>
            <a:chExt cx="1488" cy="672"/>
          </a:xfrm>
        </p:grpSpPr>
        <p:sp>
          <p:nvSpPr>
            <p:cNvPr id="3091" name="Rectangle 41"/>
            <p:cNvSpPr>
              <a:spLocks noChangeArrowheads="1"/>
            </p:cNvSpPr>
            <p:nvPr/>
          </p:nvSpPr>
          <p:spPr bwMode="auto">
            <a:xfrm>
              <a:off x="4320" y="960"/>
              <a:ext cx="384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P</a:t>
              </a:r>
              <a:r>
                <a:rPr lang="en-US" altLang="en-US" baseline="-25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3092" name="Rectangle 42"/>
            <p:cNvSpPr>
              <a:spLocks noChangeArrowheads="1"/>
            </p:cNvSpPr>
            <p:nvPr/>
          </p:nvSpPr>
          <p:spPr bwMode="auto">
            <a:xfrm>
              <a:off x="4320" y="1296"/>
              <a:ext cx="288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T</a:t>
              </a:r>
              <a:r>
                <a:rPr lang="en-US" altLang="en-US" baseline="-25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3093" name="Line 43"/>
            <p:cNvSpPr>
              <a:spLocks noChangeShapeType="1"/>
            </p:cNvSpPr>
            <p:nvPr/>
          </p:nvSpPr>
          <p:spPr bwMode="auto">
            <a:xfrm>
              <a:off x="4176" y="1296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" name="Rectangle 44"/>
            <p:cNvSpPr>
              <a:spLocks noChangeArrowheads="1"/>
            </p:cNvSpPr>
            <p:nvPr/>
          </p:nvSpPr>
          <p:spPr bwMode="auto">
            <a:xfrm>
              <a:off x="4848" y="1104"/>
              <a:ext cx="9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=</a:t>
              </a:r>
              <a:endParaRPr lang="en-US" altLang="en-US" baseline="-25000">
                <a:latin typeface="Arial" panose="020B0604020202020204" pitchFamily="34" charset="0"/>
              </a:endParaRPr>
            </a:p>
          </p:txBody>
        </p:sp>
        <p:sp>
          <p:nvSpPr>
            <p:cNvPr id="3095" name="Rectangle 45"/>
            <p:cNvSpPr>
              <a:spLocks noChangeArrowheads="1"/>
            </p:cNvSpPr>
            <p:nvPr/>
          </p:nvSpPr>
          <p:spPr bwMode="auto">
            <a:xfrm>
              <a:off x="5184" y="960"/>
              <a:ext cx="33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P</a:t>
              </a:r>
              <a:r>
                <a:rPr lang="en-US" altLang="en-US" baseline="-25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3096" name="Rectangle 46"/>
            <p:cNvSpPr>
              <a:spLocks noChangeArrowheads="1"/>
            </p:cNvSpPr>
            <p:nvPr/>
          </p:nvSpPr>
          <p:spPr bwMode="auto">
            <a:xfrm>
              <a:off x="5232" y="1296"/>
              <a:ext cx="288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T</a:t>
              </a:r>
              <a:r>
                <a:rPr lang="en-US" altLang="en-US" baseline="-25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3097" name="Line 47"/>
            <p:cNvSpPr>
              <a:spLocks noChangeShapeType="1"/>
            </p:cNvSpPr>
            <p:nvPr/>
          </p:nvSpPr>
          <p:spPr bwMode="auto">
            <a:xfrm>
              <a:off x="5088" y="1296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22" name="Group 50"/>
          <p:cNvGrpSpPr>
            <a:grpSpLocks/>
          </p:cNvGrpSpPr>
          <p:nvPr/>
        </p:nvGrpSpPr>
        <p:grpSpPr bwMode="auto">
          <a:xfrm>
            <a:off x="7772400" y="5157789"/>
            <a:ext cx="3759200" cy="1273175"/>
            <a:chOff x="3600" y="3072"/>
            <a:chExt cx="1776" cy="802"/>
          </a:xfrm>
        </p:grpSpPr>
        <p:sp>
          <p:nvSpPr>
            <p:cNvPr id="3087" name="Text Box 34"/>
            <p:cNvSpPr txBox="1">
              <a:spLocks noChangeArrowheads="1"/>
            </p:cNvSpPr>
            <p:nvPr/>
          </p:nvSpPr>
          <p:spPr bwMode="auto">
            <a:xfrm>
              <a:off x="3600" y="3072"/>
              <a:ext cx="1776" cy="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15000"/>
                </a:spcBef>
              </a:pPr>
              <a:r>
                <a:rPr lang="en-US" altLang="en-US" sz="3600">
                  <a:solidFill>
                    <a:schemeClr val="accent2"/>
                  </a:solidFill>
                  <a:latin typeface="Arial" panose="020B0604020202020204" pitchFamily="34" charset="0"/>
                </a:rPr>
                <a:t>P</a:t>
              </a:r>
              <a:r>
                <a:rPr lang="en-US" altLang="en-US" sz="36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1</a:t>
              </a:r>
              <a:r>
                <a:rPr lang="en-US" altLang="en-US" sz="3600">
                  <a:solidFill>
                    <a:schemeClr val="accent2"/>
                  </a:solidFill>
                  <a:latin typeface="Arial" panose="020B0604020202020204" pitchFamily="34" charset="0"/>
                </a:rPr>
                <a:t>V</a:t>
              </a:r>
              <a:r>
                <a:rPr lang="en-US" altLang="en-US" sz="36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1</a:t>
              </a:r>
              <a:r>
                <a:rPr lang="en-US" altLang="en-US" sz="3600">
                  <a:solidFill>
                    <a:schemeClr val="accent2"/>
                  </a:solidFill>
                  <a:latin typeface="Arial" panose="020B0604020202020204" pitchFamily="34" charset="0"/>
                </a:rPr>
                <a:t>     P</a:t>
              </a:r>
              <a:r>
                <a:rPr lang="en-US" altLang="en-US" sz="36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2</a:t>
              </a:r>
              <a:r>
                <a:rPr lang="en-US" altLang="en-US" sz="3600">
                  <a:solidFill>
                    <a:schemeClr val="accent2"/>
                  </a:solidFill>
                  <a:latin typeface="Arial" panose="020B0604020202020204" pitchFamily="34" charset="0"/>
                </a:rPr>
                <a:t>V</a:t>
              </a:r>
              <a:r>
                <a:rPr lang="en-US" altLang="en-US" sz="36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2</a:t>
              </a:r>
              <a:endParaRPr lang="en-US" altLang="en-US" sz="3600">
                <a:solidFill>
                  <a:schemeClr val="accent2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15000"/>
                </a:spcBef>
              </a:pPr>
              <a:r>
                <a:rPr lang="en-US" altLang="en-US" sz="3600">
                  <a:solidFill>
                    <a:schemeClr val="accent2"/>
                  </a:solidFill>
                  <a:latin typeface="Arial" panose="020B0604020202020204" pitchFamily="34" charset="0"/>
                </a:rPr>
                <a:t>  T</a:t>
              </a:r>
              <a:r>
                <a:rPr lang="en-US" altLang="en-US" sz="36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1</a:t>
              </a:r>
              <a:r>
                <a:rPr lang="en-US" altLang="en-US" sz="3600">
                  <a:solidFill>
                    <a:schemeClr val="accent2"/>
                  </a:solidFill>
                  <a:latin typeface="Arial" panose="020B0604020202020204" pitchFamily="34" charset="0"/>
                </a:rPr>
                <a:t>          T</a:t>
              </a:r>
              <a:r>
                <a:rPr lang="en-US" altLang="en-US" sz="36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2</a:t>
              </a:r>
              <a:endParaRPr lang="en-US" altLang="en-US" sz="360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88" name="Line 35"/>
            <p:cNvSpPr>
              <a:spLocks noChangeShapeType="1"/>
            </p:cNvSpPr>
            <p:nvPr/>
          </p:nvSpPr>
          <p:spPr bwMode="auto">
            <a:xfrm>
              <a:off x="3648" y="3504"/>
              <a:ext cx="67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Line 36"/>
            <p:cNvSpPr>
              <a:spLocks noChangeShapeType="1"/>
            </p:cNvSpPr>
            <p:nvPr/>
          </p:nvSpPr>
          <p:spPr bwMode="auto">
            <a:xfrm>
              <a:off x="4656" y="3504"/>
              <a:ext cx="67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Rectangle 49"/>
            <p:cNvSpPr>
              <a:spLocks noChangeArrowheads="1"/>
            </p:cNvSpPr>
            <p:nvPr/>
          </p:nvSpPr>
          <p:spPr bwMode="auto">
            <a:xfrm>
              <a:off x="4368" y="3312"/>
              <a:ext cx="214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3600">
                  <a:solidFill>
                    <a:schemeClr val="accent2"/>
                  </a:solidFill>
                  <a:latin typeface="Arial" panose="020B0604020202020204" pitchFamily="34" charset="0"/>
                </a:rPr>
                <a:t>=</a:t>
              </a:r>
            </a:p>
          </p:txBody>
        </p:sp>
      </p:grpSp>
      <p:sp>
        <p:nvSpPr>
          <p:cNvPr id="3123" name="Rectangle 51"/>
          <p:cNvSpPr>
            <a:spLocks noChangeArrowheads="1"/>
          </p:cNvSpPr>
          <p:nvPr/>
        </p:nvSpPr>
        <p:spPr bwMode="auto">
          <a:xfrm>
            <a:off x="7774517" y="3429001"/>
            <a:ext cx="3345469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Joseph Louis Gay-Lussac</a:t>
            </a:r>
          </a:p>
        </p:txBody>
      </p:sp>
    </p:spTree>
    <p:extLst>
      <p:ext uri="{BB962C8B-B14F-4D97-AF65-F5344CB8AC3E}">
        <p14:creationId xmlns:p14="http://schemas.microsoft.com/office/powerpoint/2010/main" val="127796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  <p:bldP spid="3083" grpId="0" autoUpdateAnimBg="0"/>
      <p:bldP spid="3084" grpId="0" autoUpdateAnimBg="0"/>
      <p:bldP spid="3109" grpId="0" build="p" autoUpdateAnimBg="0"/>
      <p:bldP spid="312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12192000" cy="685800"/>
          </a:xfrm>
        </p:spPr>
        <p:txBody>
          <a:bodyPr/>
          <a:lstStyle/>
          <a:p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Combined Gas Law Equations:</a:t>
            </a:r>
          </a:p>
        </p:txBody>
      </p:sp>
      <p:grpSp>
        <p:nvGrpSpPr>
          <p:cNvPr id="26664" name="Group 40"/>
          <p:cNvGrpSpPr>
            <a:grpSpLocks/>
          </p:cNvGrpSpPr>
          <p:nvPr/>
        </p:nvGrpSpPr>
        <p:grpSpPr bwMode="auto">
          <a:xfrm>
            <a:off x="1265767" y="1162050"/>
            <a:ext cx="3759200" cy="1066800"/>
            <a:chOff x="1104" y="816"/>
            <a:chExt cx="1776" cy="672"/>
          </a:xfrm>
        </p:grpSpPr>
        <p:sp>
          <p:nvSpPr>
            <p:cNvPr id="4130" name="Rectangle 5"/>
            <p:cNvSpPr>
              <a:spLocks noChangeArrowheads="1"/>
            </p:cNvSpPr>
            <p:nvPr/>
          </p:nvSpPr>
          <p:spPr bwMode="auto">
            <a:xfrm>
              <a:off x="1104" y="960"/>
              <a:ext cx="480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P</a:t>
              </a:r>
              <a:r>
                <a:rPr lang="en-US" altLang="en-US" baseline="-25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131" name="Rectangle 8"/>
            <p:cNvSpPr>
              <a:spLocks noChangeArrowheads="1"/>
            </p:cNvSpPr>
            <p:nvPr/>
          </p:nvSpPr>
          <p:spPr bwMode="auto">
            <a:xfrm>
              <a:off x="1632" y="960"/>
              <a:ext cx="9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=</a:t>
              </a:r>
            </a:p>
            <a:p>
              <a:pPr>
                <a:spcBef>
                  <a:spcPct val="15000"/>
                </a:spcBef>
                <a:buFontTx/>
                <a:buNone/>
              </a:pPr>
              <a:endParaRPr lang="en-US" altLang="en-US">
                <a:latin typeface="Arial" panose="020B0604020202020204" pitchFamily="34" charset="0"/>
              </a:endParaRPr>
            </a:p>
            <a:p>
              <a:pPr>
                <a:spcBef>
                  <a:spcPct val="15000"/>
                </a:spcBef>
                <a:buFontTx/>
                <a:buNone/>
              </a:pPr>
              <a:endParaRPr lang="en-US" altLang="en-US" baseline="-25000">
                <a:latin typeface="Arial" panose="020B0604020202020204" pitchFamily="34" charset="0"/>
              </a:endParaRPr>
            </a:p>
          </p:txBody>
        </p:sp>
        <p:sp>
          <p:nvSpPr>
            <p:cNvPr id="4132" name="Rectangle 9"/>
            <p:cNvSpPr>
              <a:spLocks noChangeArrowheads="1"/>
            </p:cNvSpPr>
            <p:nvPr/>
          </p:nvSpPr>
          <p:spPr bwMode="auto">
            <a:xfrm>
              <a:off x="1968" y="816"/>
              <a:ext cx="912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P</a:t>
              </a:r>
              <a:r>
                <a:rPr lang="en-US" altLang="en-US" baseline="-25000">
                  <a:latin typeface="Arial" panose="020B0604020202020204" pitchFamily="34" charset="0"/>
                </a:rPr>
                <a:t>2</a:t>
              </a:r>
              <a:r>
                <a:rPr lang="en-US" altLang="en-US">
                  <a:latin typeface="Arial" panose="020B0604020202020204" pitchFamily="34" charset="0"/>
                </a:rPr>
                <a:t>T</a:t>
              </a:r>
              <a:r>
                <a:rPr lang="en-US" altLang="en-US" baseline="-25000">
                  <a:latin typeface="Arial" panose="020B0604020202020204" pitchFamily="34" charset="0"/>
                </a:rPr>
                <a:t>1</a:t>
              </a:r>
              <a:r>
                <a:rPr lang="en-US" altLang="en-US">
                  <a:latin typeface="Arial" panose="020B0604020202020204" pitchFamily="34" charset="0"/>
                </a:rPr>
                <a:t>V</a:t>
              </a:r>
              <a:r>
                <a:rPr lang="en-US" altLang="en-US" baseline="-25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133" name="Rectangle 10"/>
            <p:cNvSpPr>
              <a:spLocks noChangeArrowheads="1"/>
            </p:cNvSpPr>
            <p:nvPr/>
          </p:nvSpPr>
          <p:spPr bwMode="auto">
            <a:xfrm>
              <a:off x="1968" y="1152"/>
              <a:ext cx="912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T</a:t>
              </a:r>
              <a:r>
                <a:rPr lang="en-US" altLang="en-US" baseline="-25000">
                  <a:latin typeface="Arial" panose="020B0604020202020204" pitchFamily="34" charset="0"/>
                </a:rPr>
                <a:t>2</a:t>
              </a:r>
              <a:r>
                <a:rPr lang="en-US" altLang="en-US">
                  <a:latin typeface="Arial" panose="020B0604020202020204" pitchFamily="34" charset="0"/>
                </a:rPr>
                <a:t>V</a:t>
              </a:r>
              <a:r>
                <a:rPr lang="en-US" altLang="en-US" baseline="-25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134" name="Line 11"/>
            <p:cNvSpPr>
              <a:spLocks noChangeShapeType="1"/>
            </p:cNvSpPr>
            <p:nvPr/>
          </p:nvSpPr>
          <p:spPr bwMode="auto">
            <a:xfrm>
              <a:off x="1920" y="1152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65" name="Group 41"/>
          <p:cNvGrpSpPr>
            <a:grpSpLocks/>
          </p:cNvGrpSpPr>
          <p:nvPr/>
        </p:nvGrpSpPr>
        <p:grpSpPr bwMode="auto">
          <a:xfrm>
            <a:off x="1270000" y="4191000"/>
            <a:ext cx="3759200" cy="1066800"/>
            <a:chOff x="1104" y="816"/>
            <a:chExt cx="1776" cy="672"/>
          </a:xfrm>
        </p:grpSpPr>
        <p:sp>
          <p:nvSpPr>
            <p:cNvPr id="4125" name="Rectangle 42"/>
            <p:cNvSpPr>
              <a:spLocks noChangeArrowheads="1"/>
            </p:cNvSpPr>
            <p:nvPr/>
          </p:nvSpPr>
          <p:spPr bwMode="auto">
            <a:xfrm>
              <a:off x="1104" y="960"/>
              <a:ext cx="480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V</a:t>
              </a:r>
              <a:r>
                <a:rPr lang="en-US" altLang="en-US" baseline="-25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126" name="Rectangle 43"/>
            <p:cNvSpPr>
              <a:spLocks noChangeArrowheads="1"/>
            </p:cNvSpPr>
            <p:nvPr/>
          </p:nvSpPr>
          <p:spPr bwMode="auto">
            <a:xfrm>
              <a:off x="1632" y="960"/>
              <a:ext cx="9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=</a:t>
              </a:r>
            </a:p>
            <a:p>
              <a:pPr>
                <a:spcBef>
                  <a:spcPct val="15000"/>
                </a:spcBef>
                <a:buFontTx/>
                <a:buNone/>
              </a:pPr>
              <a:endParaRPr lang="en-US" altLang="en-US">
                <a:latin typeface="Arial" panose="020B0604020202020204" pitchFamily="34" charset="0"/>
              </a:endParaRPr>
            </a:p>
            <a:p>
              <a:pPr>
                <a:spcBef>
                  <a:spcPct val="15000"/>
                </a:spcBef>
                <a:buFontTx/>
                <a:buNone/>
              </a:pPr>
              <a:endParaRPr lang="en-US" altLang="en-US" baseline="-25000">
                <a:latin typeface="Arial" panose="020B0604020202020204" pitchFamily="34" charset="0"/>
              </a:endParaRPr>
            </a:p>
          </p:txBody>
        </p:sp>
        <p:sp>
          <p:nvSpPr>
            <p:cNvPr id="4127" name="Rectangle 44"/>
            <p:cNvSpPr>
              <a:spLocks noChangeArrowheads="1"/>
            </p:cNvSpPr>
            <p:nvPr/>
          </p:nvSpPr>
          <p:spPr bwMode="auto">
            <a:xfrm>
              <a:off x="1968" y="816"/>
              <a:ext cx="912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P</a:t>
              </a:r>
              <a:r>
                <a:rPr lang="en-US" altLang="en-US" baseline="-25000">
                  <a:latin typeface="Arial" panose="020B0604020202020204" pitchFamily="34" charset="0"/>
                </a:rPr>
                <a:t>2</a:t>
              </a:r>
              <a:r>
                <a:rPr lang="en-US" altLang="en-US">
                  <a:latin typeface="Arial" panose="020B0604020202020204" pitchFamily="34" charset="0"/>
                </a:rPr>
                <a:t>T</a:t>
              </a:r>
              <a:r>
                <a:rPr lang="en-US" altLang="en-US" baseline="-25000">
                  <a:latin typeface="Arial" panose="020B0604020202020204" pitchFamily="34" charset="0"/>
                </a:rPr>
                <a:t>1</a:t>
              </a:r>
              <a:r>
                <a:rPr lang="en-US" altLang="en-US">
                  <a:latin typeface="Arial" panose="020B0604020202020204" pitchFamily="34" charset="0"/>
                </a:rPr>
                <a:t>V</a:t>
              </a:r>
              <a:r>
                <a:rPr lang="en-US" altLang="en-US" baseline="-25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128" name="Rectangle 45"/>
            <p:cNvSpPr>
              <a:spLocks noChangeArrowheads="1"/>
            </p:cNvSpPr>
            <p:nvPr/>
          </p:nvSpPr>
          <p:spPr bwMode="auto">
            <a:xfrm>
              <a:off x="1968" y="1152"/>
              <a:ext cx="912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T</a:t>
              </a:r>
              <a:r>
                <a:rPr lang="en-US" altLang="en-US" baseline="-25000">
                  <a:latin typeface="Arial" panose="020B0604020202020204" pitchFamily="34" charset="0"/>
                </a:rPr>
                <a:t>2</a:t>
              </a:r>
              <a:r>
                <a:rPr lang="en-US" altLang="en-US">
                  <a:latin typeface="Arial" panose="020B0604020202020204" pitchFamily="34" charset="0"/>
                </a:rPr>
                <a:t>P</a:t>
              </a:r>
              <a:r>
                <a:rPr lang="en-US" altLang="en-US" baseline="-25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129" name="Line 46"/>
            <p:cNvSpPr>
              <a:spLocks noChangeShapeType="1"/>
            </p:cNvSpPr>
            <p:nvPr/>
          </p:nvSpPr>
          <p:spPr bwMode="auto">
            <a:xfrm>
              <a:off x="1920" y="1152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71" name="Group 47"/>
          <p:cNvGrpSpPr>
            <a:grpSpLocks/>
          </p:cNvGrpSpPr>
          <p:nvPr/>
        </p:nvGrpSpPr>
        <p:grpSpPr bwMode="auto">
          <a:xfrm>
            <a:off x="6400800" y="2628900"/>
            <a:ext cx="3759200" cy="1066800"/>
            <a:chOff x="1104" y="816"/>
            <a:chExt cx="1776" cy="672"/>
          </a:xfrm>
        </p:grpSpPr>
        <p:sp>
          <p:nvSpPr>
            <p:cNvPr id="4120" name="Rectangle 48"/>
            <p:cNvSpPr>
              <a:spLocks noChangeArrowheads="1"/>
            </p:cNvSpPr>
            <p:nvPr/>
          </p:nvSpPr>
          <p:spPr bwMode="auto">
            <a:xfrm>
              <a:off x="1104" y="960"/>
              <a:ext cx="480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T</a:t>
              </a:r>
              <a:r>
                <a:rPr lang="en-US" altLang="en-US" baseline="-25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121" name="Rectangle 49"/>
            <p:cNvSpPr>
              <a:spLocks noChangeArrowheads="1"/>
            </p:cNvSpPr>
            <p:nvPr/>
          </p:nvSpPr>
          <p:spPr bwMode="auto">
            <a:xfrm>
              <a:off x="1632" y="960"/>
              <a:ext cx="9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=</a:t>
              </a:r>
            </a:p>
            <a:p>
              <a:pPr>
                <a:spcBef>
                  <a:spcPct val="15000"/>
                </a:spcBef>
                <a:buFontTx/>
                <a:buNone/>
              </a:pPr>
              <a:endParaRPr lang="en-US" altLang="en-US">
                <a:latin typeface="Arial" panose="020B0604020202020204" pitchFamily="34" charset="0"/>
              </a:endParaRPr>
            </a:p>
            <a:p>
              <a:pPr>
                <a:spcBef>
                  <a:spcPct val="15000"/>
                </a:spcBef>
                <a:buFontTx/>
                <a:buNone/>
              </a:pPr>
              <a:endParaRPr lang="en-US" altLang="en-US" baseline="-25000">
                <a:latin typeface="Arial" panose="020B0604020202020204" pitchFamily="34" charset="0"/>
              </a:endParaRPr>
            </a:p>
          </p:txBody>
        </p:sp>
        <p:sp>
          <p:nvSpPr>
            <p:cNvPr id="4122" name="Rectangle 50"/>
            <p:cNvSpPr>
              <a:spLocks noChangeArrowheads="1"/>
            </p:cNvSpPr>
            <p:nvPr/>
          </p:nvSpPr>
          <p:spPr bwMode="auto">
            <a:xfrm>
              <a:off x="1968" y="816"/>
              <a:ext cx="912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P</a:t>
              </a:r>
              <a:r>
                <a:rPr lang="en-US" altLang="en-US" baseline="-25000">
                  <a:latin typeface="Arial" panose="020B0604020202020204" pitchFamily="34" charset="0"/>
                </a:rPr>
                <a:t>2</a:t>
              </a:r>
              <a:r>
                <a:rPr lang="en-US" altLang="en-US">
                  <a:latin typeface="Arial" panose="020B0604020202020204" pitchFamily="34" charset="0"/>
                </a:rPr>
                <a:t>T</a:t>
              </a:r>
              <a:r>
                <a:rPr lang="en-US" altLang="en-US" baseline="-25000">
                  <a:latin typeface="Arial" panose="020B0604020202020204" pitchFamily="34" charset="0"/>
                </a:rPr>
                <a:t>1</a:t>
              </a:r>
              <a:r>
                <a:rPr lang="en-US" altLang="en-US">
                  <a:latin typeface="Arial" panose="020B0604020202020204" pitchFamily="34" charset="0"/>
                </a:rPr>
                <a:t>V</a:t>
              </a:r>
              <a:r>
                <a:rPr lang="en-US" altLang="en-US" baseline="-25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123" name="Rectangle 51"/>
            <p:cNvSpPr>
              <a:spLocks noChangeArrowheads="1"/>
            </p:cNvSpPr>
            <p:nvPr/>
          </p:nvSpPr>
          <p:spPr bwMode="auto">
            <a:xfrm>
              <a:off x="1968" y="1152"/>
              <a:ext cx="912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P</a:t>
              </a:r>
              <a:r>
                <a:rPr lang="en-US" altLang="en-US" baseline="-25000">
                  <a:latin typeface="Arial" panose="020B0604020202020204" pitchFamily="34" charset="0"/>
                </a:rPr>
                <a:t>1</a:t>
              </a:r>
              <a:r>
                <a:rPr lang="en-US" altLang="en-US">
                  <a:latin typeface="Arial" panose="020B0604020202020204" pitchFamily="34" charset="0"/>
                </a:rPr>
                <a:t>V</a:t>
              </a:r>
              <a:r>
                <a:rPr lang="en-US" altLang="en-US" baseline="-25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124" name="Line 52"/>
            <p:cNvSpPr>
              <a:spLocks noChangeShapeType="1"/>
            </p:cNvSpPr>
            <p:nvPr/>
          </p:nvSpPr>
          <p:spPr bwMode="auto">
            <a:xfrm>
              <a:off x="1920" y="1152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77" name="Group 53"/>
          <p:cNvGrpSpPr>
            <a:grpSpLocks/>
          </p:cNvGrpSpPr>
          <p:nvPr/>
        </p:nvGrpSpPr>
        <p:grpSpPr bwMode="auto">
          <a:xfrm>
            <a:off x="1265767" y="2628900"/>
            <a:ext cx="3759200" cy="1066800"/>
            <a:chOff x="1104" y="816"/>
            <a:chExt cx="1776" cy="672"/>
          </a:xfrm>
        </p:grpSpPr>
        <p:sp>
          <p:nvSpPr>
            <p:cNvPr id="4115" name="Rectangle 54"/>
            <p:cNvSpPr>
              <a:spLocks noChangeArrowheads="1"/>
            </p:cNvSpPr>
            <p:nvPr/>
          </p:nvSpPr>
          <p:spPr bwMode="auto">
            <a:xfrm>
              <a:off x="1104" y="960"/>
              <a:ext cx="480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T</a:t>
              </a:r>
              <a:r>
                <a:rPr lang="en-US" altLang="en-US" baseline="-25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116" name="Rectangle 55"/>
            <p:cNvSpPr>
              <a:spLocks noChangeArrowheads="1"/>
            </p:cNvSpPr>
            <p:nvPr/>
          </p:nvSpPr>
          <p:spPr bwMode="auto">
            <a:xfrm>
              <a:off x="1632" y="960"/>
              <a:ext cx="9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=</a:t>
              </a:r>
            </a:p>
            <a:p>
              <a:pPr>
                <a:spcBef>
                  <a:spcPct val="15000"/>
                </a:spcBef>
                <a:buFontTx/>
                <a:buNone/>
              </a:pPr>
              <a:endParaRPr lang="en-US" altLang="en-US">
                <a:latin typeface="Arial" panose="020B0604020202020204" pitchFamily="34" charset="0"/>
              </a:endParaRPr>
            </a:p>
            <a:p>
              <a:pPr>
                <a:spcBef>
                  <a:spcPct val="15000"/>
                </a:spcBef>
                <a:buFontTx/>
                <a:buNone/>
              </a:pPr>
              <a:endParaRPr lang="en-US" altLang="en-US" baseline="-25000">
                <a:latin typeface="Arial" panose="020B0604020202020204" pitchFamily="34" charset="0"/>
              </a:endParaRPr>
            </a:p>
          </p:txBody>
        </p:sp>
        <p:sp>
          <p:nvSpPr>
            <p:cNvPr id="4117" name="Rectangle 56"/>
            <p:cNvSpPr>
              <a:spLocks noChangeArrowheads="1"/>
            </p:cNvSpPr>
            <p:nvPr/>
          </p:nvSpPr>
          <p:spPr bwMode="auto">
            <a:xfrm>
              <a:off x="1968" y="816"/>
              <a:ext cx="912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P</a:t>
              </a:r>
              <a:r>
                <a:rPr lang="en-US" altLang="en-US" baseline="-25000">
                  <a:latin typeface="Arial" panose="020B0604020202020204" pitchFamily="34" charset="0"/>
                </a:rPr>
                <a:t>1</a:t>
              </a:r>
              <a:r>
                <a:rPr lang="en-US" altLang="en-US">
                  <a:latin typeface="Arial" panose="020B0604020202020204" pitchFamily="34" charset="0"/>
                </a:rPr>
                <a:t>T</a:t>
              </a:r>
              <a:r>
                <a:rPr lang="en-US" altLang="en-US" baseline="-25000">
                  <a:latin typeface="Arial" panose="020B0604020202020204" pitchFamily="34" charset="0"/>
                </a:rPr>
                <a:t>2</a:t>
              </a:r>
              <a:r>
                <a:rPr lang="en-US" altLang="en-US">
                  <a:latin typeface="Arial" panose="020B0604020202020204" pitchFamily="34" charset="0"/>
                </a:rPr>
                <a:t>V</a:t>
              </a:r>
              <a:r>
                <a:rPr lang="en-US" altLang="en-US" baseline="-25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118" name="Rectangle 57"/>
            <p:cNvSpPr>
              <a:spLocks noChangeArrowheads="1"/>
            </p:cNvSpPr>
            <p:nvPr/>
          </p:nvSpPr>
          <p:spPr bwMode="auto">
            <a:xfrm>
              <a:off x="1968" y="1152"/>
              <a:ext cx="912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P</a:t>
              </a:r>
              <a:r>
                <a:rPr lang="en-US" altLang="en-US" baseline="-25000">
                  <a:latin typeface="Arial" panose="020B0604020202020204" pitchFamily="34" charset="0"/>
                </a:rPr>
                <a:t>2</a:t>
              </a:r>
              <a:r>
                <a:rPr lang="en-US" altLang="en-US">
                  <a:latin typeface="Arial" panose="020B0604020202020204" pitchFamily="34" charset="0"/>
                </a:rPr>
                <a:t>V</a:t>
              </a:r>
              <a:r>
                <a:rPr lang="en-US" altLang="en-US" baseline="-25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119" name="Line 58"/>
            <p:cNvSpPr>
              <a:spLocks noChangeShapeType="1"/>
            </p:cNvSpPr>
            <p:nvPr/>
          </p:nvSpPr>
          <p:spPr bwMode="auto">
            <a:xfrm>
              <a:off x="1920" y="1152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83" name="Group 59"/>
          <p:cNvGrpSpPr>
            <a:grpSpLocks/>
          </p:cNvGrpSpPr>
          <p:nvPr/>
        </p:nvGrpSpPr>
        <p:grpSpPr bwMode="auto">
          <a:xfrm>
            <a:off x="6400800" y="1162050"/>
            <a:ext cx="3759200" cy="1066800"/>
            <a:chOff x="1104" y="816"/>
            <a:chExt cx="1776" cy="672"/>
          </a:xfrm>
        </p:grpSpPr>
        <p:sp>
          <p:nvSpPr>
            <p:cNvPr id="4110" name="Rectangle 60"/>
            <p:cNvSpPr>
              <a:spLocks noChangeArrowheads="1"/>
            </p:cNvSpPr>
            <p:nvPr/>
          </p:nvSpPr>
          <p:spPr bwMode="auto">
            <a:xfrm>
              <a:off x="1104" y="960"/>
              <a:ext cx="480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P</a:t>
              </a:r>
              <a:r>
                <a:rPr lang="en-US" altLang="en-US" baseline="-25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111" name="Rectangle 61"/>
            <p:cNvSpPr>
              <a:spLocks noChangeArrowheads="1"/>
            </p:cNvSpPr>
            <p:nvPr/>
          </p:nvSpPr>
          <p:spPr bwMode="auto">
            <a:xfrm>
              <a:off x="1632" y="960"/>
              <a:ext cx="9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=</a:t>
              </a:r>
            </a:p>
            <a:p>
              <a:pPr>
                <a:spcBef>
                  <a:spcPct val="15000"/>
                </a:spcBef>
                <a:buFontTx/>
                <a:buNone/>
              </a:pPr>
              <a:endParaRPr lang="en-US" altLang="en-US">
                <a:latin typeface="Arial" panose="020B0604020202020204" pitchFamily="34" charset="0"/>
              </a:endParaRPr>
            </a:p>
            <a:p>
              <a:pPr>
                <a:spcBef>
                  <a:spcPct val="15000"/>
                </a:spcBef>
                <a:buFontTx/>
                <a:buNone/>
              </a:pPr>
              <a:endParaRPr lang="en-US" altLang="en-US" baseline="-25000">
                <a:latin typeface="Arial" panose="020B0604020202020204" pitchFamily="34" charset="0"/>
              </a:endParaRPr>
            </a:p>
          </p:txBody>
        </p:sp>
        <p:sp>
          <p:nvSpPr>
            <p:cNvPr id="4112" name="Rectangle 62"/>
            <p:cNvSpPr>
              <a:spLocks noChangeArrowheads="1"/>
            </p:cNvSpPr>
            <p:nvPr/>
          </p:nvSpPr>
          <p:spPr bwMode="auto">
            <a:xfrm>
              <a:off x="1968" y="816"/>
              <a:ext cx="912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P</a:t>
              </a:r>
              <a:r>
                <a:rPr lang="en-US" altLang="en-US" baseline="-25000">
                  <a:latin typeface="Arial" panose="020B0604020202020204" pitchFamily="34" charset="0"/>
                </a:rPr>
                <a:t>1</a:t>
              </a:r>
              <a:r>
                <a:rPr lang="en-US" altLang="en-US">
                  <a:latin typeface="Arial" panose="020B0604020202020204" pitchFamily="34" charset="0"/>
                </a:rPr>
                <a:t>T</a:t>
              </a:r>
              <a:r>
                <a:rPr lang="en-US" altLang="en-US" baseline="-25000">
                  <a:latin typeface="Arial" panose="020B0604020202020204" pitchFamily="34" charset="0"/>
                </a:rPr>
                <a:t>2</a:t>
              </a:r>
              <a:r>
                <a:rPr lang="en-US" altLang="en-US">
                  <a:latin typeface="Arial" panose="020B0604020202020204" pitchFamily="34" charset="0"/>
                </a:rPr>
                <a:t>V</a:t>
              </a:r>
              <a:r>
                <a:rPr lang="en-US" altLang="en-US" baseline="-25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113" name="Rectangle 63"/>
            <p:cNvSpPr>
              <a:spLocks noChangeArrowheads="1"/>
            </p:cNvSpPr>
            <p:nvPr/>
          </p:nvSpPr>
          <p:spPr bwMode="auto">
            <a:xfrm>
              <a:off x="1968" y="1152"/>
              <a:ext cx="912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T</a:t>
              </a:r>
              <a:r>
                <a:rPr lang="en-US" altLang="en-US" baseline="-25000">
                  <a:latin typeface="Arial" panose="020B0604020202020204" pitchFamily="34" charset="0"/>
                </a:rPr>
                <a:t>1</a:t>
              </a:r>
              <a:r>
                <a:rPr lang="en-US" altLang="en-US">
                  <a:latin typeface="Arial" panose="020B0604020202020204" pitchFamily="34" charset="0"/>
                </a:rPr>
                <a:t>V</a:t>
              </a:r>
              <a:r>
                <a:rPr lang="en-US" altLang="en-US" baseline="-25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114" name="Line 64"/>
            <p:cNvSpPr>
              <a:spLocks noChangeShapeType="1"/>
            </p:cNvSpPr>
            <p:nvPr/>
          </p:nvSpPr>
          <p:spPr bwMode="auto">
            <a:xfrm>
              <a:off x="1920" y="1152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89" name="Group 65"/>
          <p:cNvGrpSpPr>
            <a:grpSpLocks/>
          </p:cNvGrpSpPr>
          <p:nvPr/>
        </p:nvGrpSpPr>
        <p:grpSpPr bwMode="auto">
          <a:xfrm>
            <a:off x="6400800" y="4191000"/>
            <a:ext cx="3759200" cy="1066800"/>
            <a:chOff x="1104" y="816"/>
            <a:chExt cx="1776" cy="672"/>
          </a:xfrm>
        </p:grpSpPr>
        <p:sp>
          <p:nvSpPr>
            <p:cNvPr id="4105" name="Rectangle 66"/>
            <p:cNvSpPr>
              <a:spLocks noChangeArrowheads="1"/>
            </p:cNvSpPr>
            <p:nvPr/>
          </p:nvSpPr>
          <p:spPr bwMode="auto">
            <a:xfrm>
              <a:off x="1104" y="960"/>
              <a:ext cx="480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V</a:t>
              </a:r>
              <a:r>
                <a:rPr lang="en-US" altLang="en-US" baseline="-250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106" name="Rectangle 67"/>
            <p:cNvSpPr>
              <a:spLocks noChangeArrowheads="1"/>
            </p:cNvSpPr>
            <p:nvPr/>
          </p:nvSpPr>
          <p:spPr bwMode="auto">
            <a:xfrm>
              <a:off x="1632" y="960"/>
              <a:ext cx="9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=</a:t>
              </a:r>
            </a:p>
            <a:p>
              <a:pPr>
                <a:spcBef>
                  <a:spcPct val="15000"/>
                </a:spcBef>
                <a:buFontTx/>
                <a:buNone/>
              </a:pPr>
              <a:endParaRPr lang="en-US" altLang="en-US">
                <a:latin typeface="Arial" panose="020B0604020202020204" pitchFamily="34" charset="0"/>
              </a:endParaRPr>
            </a:p>
            <a:p>
              <a:pPr>
                <a:spcBef>
                  <a:spcPct val="15000"/>
                </a:spcBef>
                <a:buFontTx/>
                <a:buNone/>
              </a:pPr>
              <a:endParaRPr lang="en-US" altLang="en-US" baseline="-25000">
                <a:latin typeface="Arial" panose="020B0604020202020204" pitchFamily="34" charset="0"/>
              </a:endParaRPr>
            </a:p>
          </p:txBody>
        </p:sp>
        <p:sp>
          <p:nvSpPr>
            <p:cNvPr id="4107" name="Rectangle 68"/>
            <p:cNvSpPr>
              <a:spLocks noChangeArrowheads="1"/>
            </p:cNvSpPr>
            <p:nvPr/>
          </p:nvSpPr>
          <p:spPr bwMode="auto">
            <a:xfrm>
              <a:off x="1968" y="816"/>
              <a:ext cx="912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P</a:t>
              </a:r>
              <a:r>
                <a:rPr lang="en-US" altLang="en-US" baseline="-25000">
                  <a:latin typeface="Arial" panose="020B0604020202020204" pitchFamily="34" charset="0"/>
                </a:rPr>
                <a:t>1</a:t>
              </a:r>
              <a:r>
                <a:rPr lang="en-US" altLang="en-US">
                  <a:latin typeface="Arial" panose="020B0604020202020204" pitchFamily="34" charset="0"/>
                </a:rPr>
                <a:t>T</a:t>
              </a:r>
              <a:r>
                <a:rPr lang="en-US" altLang="en-US" baseline="-25000">
                  <a:latin typeface="Arial" panose="020B0604020202020204" pitchFamily="34" charset="0"/>
                </a:rPr>
                <a:t>2</a:t>
              </a:r>
              <a:r>
                <a:rPr lang="en-US" altLang="en-US">
                  <a:latin typeface="Arial" panose="020B0604020202020204" pitchFamily="34" charset="0"/>
                </a:rPr>
                <a:t>V</a:t>
              </a:r>
              <a:r>
                <a:rPr lang="en-US" altLang="en-US" baseline="-25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108" name="Rectangle 69"/>
            <p:cNvSpPr>
              <a:spLocks noChangeArrowheads="1"/>
            </p:cNvSpPr>
            <p:nvPr/>
          </p:nvSpPr>
          <p:spPr bwMode="auto">
            <a:xfrm>
              <a:off x="1968" y="1152"/>
              <a:ext cx="912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5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P</a:t>
              </a:r>
              <a:r>
                <a:rPr lang="en-US" altLang="en-US" baseline="-25000">
                  <a:latin typeface="Arial" panose="020B0604020202020204" pitchFamily="34" charset="0"/>
                </a:rPr>
                <a:t>2</a:t>
              </a:r>
              <a:r>
                <a:rPr lang="en-US" altLang="en-US">
                  <a:latin typeface="Arial" panose="020B0604020202020204" pitchFamily="34" charset="0"/>
                </a:rPr>
                <a:t>T</a:t>
              </a:r>
              <a:r>
                <a:rPr lang="en-US" altLang="en-US" baseline="-250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109" name="Line 70"/>
            <p:cNvSpPr>
              <a:spLocks noChangeShapeType="1"/>
            </p:cNvSpPr>
            <p:nvPr/>
          </p:nvSpPr>
          <p:spPr bwMode="auto">
            <a:xfrm>
              <a:off x="1920" y="1152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9275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083051" y="3556847"/>
                <a:ext cx="3355470" cy="7331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alt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(101.3 </m:t>
                          </m:r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𝑘𝑃𝑎</m:t>
                          </m:r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)(10.0 </m:t>
                          </m:r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)(273</m:t>
                          </m:r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) </m:t>
                          </m:r>
                        </m:num>
                        <m:den>
                          <m:r>
                            <a:rPr lang="en-CA" altLang="en-US" sz="2000" b="0" i="1" dirty="0" smtClean="0">
                              <a:latin typeface="Cambria Math" panose="02040503050406030204" pitchFamily="18" charset="0"/>
                            </a:rPr>
                            <m:t>(50 </m:t>
                          </m:r>
                          <m:r>
                            <a:rPr lang="en-CA" altLang="en-US" sz="2000" b="0" i="1" dirty="0" smtClean="0">
                              <a:latin typeface="Cambria Math" panose="02040503050406030204" pitchFamily="18" charset="0"/>
                            </a:rPr>
                            <m:t>𝑘𝑃𝑎</m:t>
                          </m:r>
                          <m:r>
                            <a:rPr lang="en-CA" altLang="en-US" sz="2000" b="0" i="1" dirty="0" smtClean="0">
                              <a:latin typeface="Cambria Math" panose="02040503050406030204" pitchFamily="18" charset="0"/>
                            </a:rPr>
                            <m:t>)(300</m:t>
                          </m:r>
                          <m:r>
                            <a:rPr lang="en-CA" altLang="en-US" sz="2000" b="0" i="1" dirty="0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CA" altLang="en-US" sz="2000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2288" y="3556846"/>
                <a:ext cx="3361882" cy="7331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967" y="708025"/>
            <a:ext cx="8976784" cy="1728788"/>
          </a:xfrm>
        </p:spPr>
        <p:txBody>
          <a:bodyPr>
            <a:normAutofit fontScale="550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CA" dirty="0"/>
              <a:t>Ex.1)  A 10.0L volume of gas is at 27°C and 101.3 </a:t>
            </a:r>
            <a:r>
              <a:rPr lang="en-CA" dirty="0" err="1"/>
              <a:t>kPa</a:t>
            </a:r>
            <a:r>
              <a:rPr lang="en-CA" dirty="0"/>
              <a:t>. </a:t>
            </a:r>
            <a:br>
              <a:rPr lang="en-CA" dirty="0"/>
            </a:br>
            <a:r>
              <a:rPr lang="en-CA" dirty="0"/>
              <a:t>          What would be its volume if the gas was at 0°C and 50 </a:t>
            </a:r>
            <a:r>
              <a:rPr lang="en-CA" dirty="0" err="1"/>
              <a:t>kPa</a:t>
            </a:r>
            <a:r>
              <a:rPr lang="en-CA" dirty="0"/>
              <a:t>?</a:t>
            </a:r>
          </a:p>
          <a:p>
            <a:pPr marL="0" indent="0">
              <a:buFontTx/>
              <a:buNone/>
              <a:defRPr/>
            </a:pPr>
            <a:endParaRPr lang="en-CA" dirty="0"/>
          </a:p>
          <a:p>
            <a:pPr marL="0" indent="0">
              <a:buFontTx/>
              <a:buNone/>
              <a:defRPr/>
            </a:pPr>
            <a:r>
              <a:rPr lang="en-CA" dirty="0"/>
              <a:t>Given:	T</a:t>
            </a:r>
            <a:r>
              <a:rPr lang="en-CA" baseline="-25000" dirty="0"/>
              <a:t>1</a:t>
            </a:r>
            <a:r>
              <a:rPr lang="en-CA" dirty="0"/>
              <a:t> = 	 	   T</a:t>
            </a:r>
            <a:r>
              <a:rPr lang="en-CA" baseline="-25000" dirty="0"/>
              <a:t>2</a:t>
            </a:r>
            <a:r>
              <a:rPr lang="en-CA" dirty="0"/>
              <a:t> =</a:t>
            </a:r>
          </a:p>
          <a:p>
            <a:pPr marL="0" indent="0">
              <a:buFontTx/>
              <a:buNone/>
              <a:defRPr/>
            </a:pPr>
            <a:r>
              <a:rPr lang="en-CA" dirty="0"/>
              <a:t>	P</a:t>
            </a:r>
            <a:r>
              <a:rPr lang="en-CA" baseline="-25000" dirty="0"/>
              <a:t>1</a:t>
            </a:r>
            <a:r>
              <a:rPr lang="en-CA" dirty="0"/>
              <a:t> = 		   P</a:t>
            </a:r>
            <a:r>
              <a:rPr lang="en-CA" baseline="-25000" dirty="0"/>
              <a:t>2</a:t>
            </a:r>
            <a:r>
              <a:rPr lang="en-CA" dirty="0"/>
              <a:t> =</a:t>
            </a:r>
          </a:p>
          <a:p>
            <a:pPr marL="0" indent="0">
              <a:buFontTx/>
              <a:buNone/>
              <a:defRPr/>
            </a:pPr>
            <a:r>
              <a:rPr lang="en-CA" dirty="0"/>
              <a:t>	V</a:t>
            </a:r>
            <a:r>
              <a:rPr lang="en-CA" baseline="-25000" dirty="0"/>
              <a:t>1</a:t>
            </a:r>
            <a:r>
              <a:rPr lang="en-CA" dirty="0"/>
              <a:t> = 		   V</a:t>
            </a:r>
            <a:r>
              <a:rPr lang="en-CA" baseline="-25000" dirty="0"/>
              <a:t>2</a:t>
            </a:r>
            <a:r>
              <a:rPr lang="en-CA" dirty="0"/>
              <a:t> =</a:t>
            </a:r>
          </a:p>
          <a:p>
            <a:pPr marL="0" indent="0">
              <a:buFontTx/>
              <a:buNone/>
              <a:defRPr/>
            </a:pPr>
            <a:endParaRPr lang="en-CA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02467" y="1468438"/>
            <a:ext cx="121539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/>
              <a:t>27°C = 300K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10934" y="1743076"/>
            <a:ext cx="95410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/>
              <a:t>101.3 kPa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573185" y="2025650"/>
            <a:ext cx="26962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/>
              <a:t>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547785" y="1724025"/>
            <a:ext cx="71365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/>
              <a:t>50 kPa</a:t>
            </a:r>
          </a:p>
        </p:txBody>
      </p:sp>
      <p:sp>
        <p:nvSpPr>
          <p:cNvPr id="10" name="Right Brace 9"/>
          <p:cNvSpPr/>
          <p:nvPr/>
        </p:nvSpPr>
        <p:spPr>
          <a:xfrm>
            <a:off x="6925734" y="1525588"/>
            <a:ext cx="156633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 sz="180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082367" y="1531938"/>
            <a:ext cx="383733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800" i="1"/>
              <a:t>Always list given information.</a:t>
            </a:r>
          </a:p>
          <a:p>
            <a:r>
              <a:rPr lang="en-CA" altLang="en-US" sz="1800" i="1"/>
              <a:t>Always convert from Celsius to Kelvin. 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449359" y="3637131"/>
            <a:ext cx="264584" cy="225425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91741" y="4005549"/>
            <a:ext cx="264584" cy="225425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810933" y="2016125"/>
            <a:ext cx="6864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/>
              <a:t>10.0 L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573185" y="1474788"/>
            <a:ext cx="111921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/>
              <a:t>0°C = 273K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7906118" y="3586951"/>
            <a:ext cx="266700" cy="225425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147018" y="3987509"/>
            <a:ext cx="266700" cy="225425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Rectangle 2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834178" y="5413364"/>
            <a:ext cx="5446191" cy="46166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>
                <a:spLocks noChangeArrowheads="1"/>
              </p:cNvSpPr>
              <p:nvPr/>
            </p:nvSpPr>
            <p:spPr bwMode="auto">
              <a:xfrm>
                <a:off x="1890410" y="2615787"/>
                <a:ext cx="2441941" cy="1653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altLang="en-US" sz="2000" i="1" dirty="0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CA" alt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altLang="en-US" sz="2000" i="1" dirty="0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CA" altLang="en-US" sz="2000" dirty="0"/>
              </a:p>
              <a:p>
                <a:endParaRPr lang="en-CA" alt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alt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alt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b="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CA" alt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17807" y="2615786"/>
                <a:ext cx="1831456" cy="16531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740919" y="4236276"/>
                <a:ext cx="161249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=18.4366 </m:t>
                      </m:r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5689" y="4236276"/>
                <a:ext cx="1618905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3740919" y="4609997"/>
                <a:ext cx="98527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≐18</m:t>
                      </m:r>
                      <m:r>
                        <a:rPr lang="en-CA" altLang="en-US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CA" altLang="en-US" sz="2000" b="0" i="0" smtClean="0">
                          <a:latin typeface="Cambria Math" panose="02040503050406030204" pitchFamily="18" charset="0"/>
                        </a:rPr>
                        <m:t>L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5689" y="4609997"/>
                <a:ext cx="991682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30532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" grpId="0" build="p"/>
      <p:bldP spid="5" grpId="0"/>
      <p:bldP spid="6" grpId="0"/>
      <p:bldP spid="7" grpId="0"/>
      <p:bldP spid="8" grpId="0"/>
      <p:bldP spid="10" grpId="0" animBg="1"/>
      <p:bldP spid="11" grpId="0"/>
      <p:bldP spid="15" grpId="0"/>
      <p:bldP spid="19" grpId="0"/>
      <p:bldP spid="20" grpId="0"/>
      <p:bldP spid="25" grpId="0"/>
      <p:bldP spid="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184822" y="3919159"/>
                <a:ext cx="3374706" cy="7331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alt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(87.5 </m:t>
                          </m:r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𝑘𝑃𝑎</m:t>
                          </m:r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)(820 </m:t>
                          </m:r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𝑚𝐿</m:t>
                          </m:r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)(270</m:t>
                          </m:r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) </m:t>
                          </m:r>
                        </m:num>
                        <m:den>
                          <m:r>
                            <a:rPr lang="en-CA" altLang="en-US" sz="2000" b="0" i="1" dirty="0" smtClean="0">
                              <a:latin typeface="Cambria Math" panose="02040503050406030204" pitchFamily="18" charset="0"/>
                            </a:rPr>
                            <m:t>(1.05 </m:t>
                          </m:r>
                          <m:r>
                            <a:rPr lang="en-CA" altLang="en-US" sz="2000" b="0" i="1" dirty="0" smtClean="0">
                              <a:latin typeface="Cambria Math" panose="02040503050406030204" pitchFamily="18" charset="0"/>
                            </a:rPr>
                            <m:t>𝑎𝑡𝑚</m:t>
                          </m:r>
                          <m:r>
                            <a:rPr lang="en-CA" altLang="en-US" sz="2000" b="0" i="1" dirty="0" smtClean="0">
                              <a:latin typeface="Cambria Math" panose="02040503050406030204" pitchFamily="18" charset="0"/>
                            </a:rPr>
                            <m:t>)(1010 </m:t>
                          </m:r>
                          <m:r>
                            <a:rPr lang="en-CA" altLang="en-US" sz="2000" b="0" i="1" dirty="0" smtClean="0">
                              <a:latin typeface="Cambria Math" panose="02040503050406030204" pitchFamily="18" charset="0"/>
                            </a:rPr>
                            <m:t>𝑚𝐿</m:t>
                          </m:r>
                          <m:r>
                            <a:rPr lang="en-CA" altLang="en-US" sz="2000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8616" y="3919158"/>
                <a:ext cx="3381117" cy="7331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>
                <a:spLocks noChangeArrowheads="1"/>
              </p:cNvSpPr>
              <p:nvPr/>
            </p:nvSpPr>
            <p:spPr bwMode="auto">
              <a:xfrm>
                <a:off x="2157231" y="2191950"/>
                <a:ext cx="2520690" cy="5306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altLang="en-US" sz="1500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altLang="en-US" sz="1500" b="0" i="1" dirty="0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CA" altLang="en-US" sz="15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CA" altLang="en-US" sz="1500" b="0" i="1" dirty="0" smtClean="0">
                          <a:latin typeface="Cambria Math" panose="02040503050406030204" pitchFamily="18" charset="0"/>
                        </a:rPr>
                        <m:t>=1.05 </m:t>
                      </m:r>
                      <m:r>
                        <a:rPr lang="en-CA" altLang="en-US" sz="1500" b="0" i="1" dirty="0" smtClean="0">
                          <a:latin typeface="Cambria Math" panose="02040503050406030204" pitchFamily="18" charset="0"/>
                        </a:rPr>
                        <m:t>𝑎𝑡𝑚</m:t>
                      </m:r>
                      <m:r>
                        <a:rPr lang="en-CA" altLang="en-US" sz="1500" b="0" i="1" dirty="0" smtClean="0">
                          <a:latin typeface="Cambria Math" panose="02040503050406030204" pitchFamily="18" charset="0"/>
                        </a:rPr>
                        <m:t> ×</m:t>
                      </m:r>
                      <m:f>
                        <m:fPr>
                          <m:ctrlPr>
                            <a:rPr lang="en-CA" altLang="en-US" sz="1500" b="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altLang="en-US" sz="15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101.3 </m:t>
                          </m:r>
                          <m:r>
                            <a:rPr lang="en-CA" altLang="en-US" sz="15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𝑘𝑃𝑎</m:t>
                          </m:r>
                        </m:num>
                        <m:den>
                          <m:r>
                            <a:rPr lang="en-CA" altLang="en-US" sz="15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1.00 </m:t>
                          </m:r>
                          <m:r>
                            <a:rPr lang="en-CA" altLang="en-US" sz="15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𝑎𝑡𝑚</m:t>
                          </m:r>
                        </m:den>
                      </m:f>
                    </m:oMath>
                  </m:oMathPara>
                </a14:m>
                <a:endParaRPr lang="en-CA" altLang="en-US" sz="15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17923" y="2191949"/>
                <a:ext cx="2520690" cy="5291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967" y="708025"/>
            <a:ext cx="8976784" cy="1728788"/>
          </a:xfrm>
        </p:spPr>
        <p:txBody>
          <a:bodyPr>
            <a:normAutofit fontScale="475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CA" dirty="0"/>
              <a:t>Ex.2)  1010 mL of a gas is at 1.05 </a:t>
            </a:r>
            <a:r>
              <a:rPr lang="en-CA" dirty="0" err="1"/>
              <a:t>atm</a:t>
            </a:r>
            <a:r>
              <a:rPr lang="en-CA" dirty="0"/>
              <a:t> and -3°C. What would the temperature be if  </a:t>
            </a:r>
            <a:br>
              <a:rPr lang="en-CA" dirty="0"/>
            </a:br>
            <a:r>
              <a:rPr lang="en-CA" dirty="0"/>
              <a:t>           the pressure is changed to 87.5 </a:t>
            </a:r>
            <a:r>
              <a:rPr lang="en-CA" dirty="0" err="1"/>
              <a:t>kPa</a:t>
            </a:r>
            <a:r>
              <a:rPr lang="en-CA" dirty="0"/>
              <a:t> and the volume become 820 mL?</a:t>
            </a:r>
          </a:p>
          <a:p>
            <a:pPr marL="0" indent="0">
              <a:buFontTx/>
              <a:buNone/>
              <a:defRPr/>
            </a:pPr>
            <a:endParaRPr lang="en-CA" dirty="0"/>
          </a:p>
          <a:p>
            <a:pPr marL="0" indent="0">
              <a:buFontTx/>
              <a:buNone/>
              <a:defRPr/>
            </a:pPr>
            <a:r>
              <a:rPr lang="en-CA" dirty="0"/>
              <a:t>Given:	T</a:t>
            </a:r>
            <a:r>
              <a:rPr lang="en-CA" baseline="-25000" dirty="0"/>
              <a:t>1</a:t>
            </a:r>
            <a:r>
              <a:rPr lang="en-CA" dirty="0"/>
              <a:t> = 	 	   T</a:t>
            </a:r>
            <a:r>
              <a:rPr lang="en-CA" baseline="-25000" dirty="0"/>
              <a:t>2</a:t>
            </a:r>
            <a:r>
              <a:rPr lang="en-CA" dirty="0"/>
              <a:t> =</a:t>
            </a:r>
          </a:p>
          <a:p>
            <a:pPr marL="0" indent="0">
              <a:buFontTx/>
              <a:buNone/>
              <a:defRPr/>
            </a:pPr>
            <a:r>
              <a:rPr lang="en-CA" dirty="0"/>
              <a:t>	P</a:t>
            </a:r>
            <a:r>
              <a:rPr lang="en-CA" baseline="-25000" dirty="0"/>
              <a:t>1</a:t>
            </a:r>
            <a:r>
              <a:rPr lang="en-CA" dirty="0"/>
              <a:t> = 		   P</a:t>
            </a:r>
            <a:r>
              <a:rPr lang="en-CA" baseline="-25000" dirty="0"/>
              <a:t>2</a:t>
            </a:r>
            <a:r>
              <a:rPr lang="en-CA" dirty="0"/>
              <a:t> =</a:t>
            </a:r>
          </a:p>
          <a:p>
            <a:pPr marL="0" indent="0">
              <a:buFontTx/>
              <a:buNone/>
              <a:defRPr/>
            </a:pPr>
            <a:r>
              <a:rPr lang="en-CA" dirty="0"/>
              <a:t>	V</a:t>
            </a:r>
            <a:r>
              <a:rPr lang="en-CA" baseline="-25000" dirty="0"/>
              <a:t>1</a:t>
            </a:r>
            <a:r>
              <a:rPr lang="en-CA" dirty="0"/>
              <a:t> = 		   V</a:t>
            </a:r>
            <a:r>
              <a:rPr lang="en-CA" baseline="-25000" dirty="0"/>
              <a:t>2</a:t>
            </a:r>
            <a:r>
              <a:rPr lang="en-CA" dirty="0"/>
              <a:t> =</a:t>
            </a:r>
          </a:p>
          <a:p>
            <a:pPr marL="0" indent="0">
              <a:buFontTx/>
              <a:buNone/>
              <a:defRPr/>
            </a:pPr>
            <a:endParaRPr lang="en-CA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87652" y="1308101"/>
            <a:ext cx="118333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 dirty="0"/>
              <a:t>-3°C = 270K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787651" y="1525588"/>
            <a:ext cx="85632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/>
              <a:t>1.05 atm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89033" y="1774825"/>
            <a:ext cx="78739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 dirty="0"/>
              <a:t>820 mL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86917" y="1525588"/>
            <a:ext cx="85792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 dirty="0"/>
              <a:t>87.5 </a:t>
            </a:r>
            <a:r>
              <a:rPr lang="en-CA" altLang="en-US" sz="1500" dirty="0" err="1"/>
              <a:t>kPa</a:t>
            </a:r>
            <a:endParaRPr lang="en-CA" altLang="en-US" sz="15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875939" y="4337357"/>
            <a:ext cx="266700" cy="225425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84801" y="3966731"/>
            <a:ext cx="266700" cy="225425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796118" y="1763713"/>
            <a:ext cx="88357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/>
              <a:t>1010 mL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384801" y="1308101"/>
            <a:ext cx="26962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/>
              <a:t>?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7531919" y="4340894"/>
            <a:ext cx="266700" cy="225425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870699" y="3959553"/>
            <a:ext cx="266700" cy="225425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443817" y="2377089"/>
            <a:ext cx="266700" cy="225425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938161" y="2503018"/>
            <a:ext cx="266700" cy="225425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Rectangle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860165" y="5707720"/>
            <a:ext cx="7048939" cy="461665"/>
          </a:xfrm>
          <a:prstGeom prst="rect">
            <a:avLst/>
          </a:prstGeom>
          <a:blipFill>
            <a:blip r:embed="rId4"/>
            <a:stretch>
              <a:fillRect b="-15789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>
                <a:spLocks noChangeArrowheads="1"/>
              </p:cNvSpPr>
              <p:nvPr/>
            </p:nvSpPr>
            <p:spPr bwMode="auto">
              <a:xfrm>
                <a:off x="1945116" y="2976089"/>
                <a:ext cx="2441941" cy="1653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altLang="en-US" sz="2000" i="1" dirty="0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CA" alt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altLang="en-US" sz="2000" i="1" dirty="0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CA" altLang="en-US" sz="2000" dirty="0"/>
              </a:p>
              <a:p>
                <a:endParaRPr lang="en-CA" alt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alt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alt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b="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CA" altLang="en-US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58837" y="2976088"/>
                <a:ext cx="1831456" cy="165314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3804245" y="4568311"/>
                <a:ext cx="230806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=180.949935…</m:t>
                      </m:r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3183" y="4568311"/>
                <a:ext cx="2370585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3837691" y="4920289"/>
                <a:ext cx="112126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≐181</m:t>
                      </m:r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8268" y="4920289"/>
                <a:ext cx="1127680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3900699" y="5246385"/>
                <a:ext cx="115839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CA" altLang="en-US" sz="2000" i="1">
                        <a:latin typeface="Cambria Math" panose="02040503050406030204" pitchFamily="18" charset="0"/>
                      </a:rPr>
                      <m:t>≐</m:t>
                    </m:r>
                    <m:r>
                      <a:rPr lang="en-CA" altLang="en-US" sz="2000" b="0" i="1" smtClean="0">
                        <a:latin typeface="Cambria Math" panose="02040503050406030204" pitchFamily="18" charset="0"/>
                      </a:rPr>
                      <m:t>−92°</m:t>
                    </m:r>
                  </m:oMath>
                </a14:m>
                <a:r>
                  <a:rPr lang="en-US" sz="2000" dirty="0"/>
                  <a:t>C</a:t>
                </a: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5524" y="5246385"/>
                <a:ext cx="1193660" cy="400110"/>
              </a:xfrm>
              <a:prstGeom prst="rect">
                <a:avLst/>
              </a:prstGeom>
              <a:blipFill>
                <a:blip r:embed="rId9"/>
                <a:stretch>
                  <a:fillRect t="-9231" r="-408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829048" y="4889301"/>
                <a:ext cx="543976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i="1" dirty="0">
                    <a:solidFill>
                      <a:srgbClr val="0070C0"/>
                    </a:solidFill>
                  </a:rPr>
                  <a:t>If the original question uses </a:t>
                </a:r>
                <a14:m>
                  <m:oMath xmlns:m="http://schemas.openxmlformats.org/officeDocument/2006/math">
                    <m:r>
                      <a:rPr lang="en-CA" altLang="en-US" sz="2000" b="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000" i="1" dirty="0">
                    <a:solidFill>
                      <a:srgbClr val="0070C0"/>
                    </a:solidFill>
                  </a:rPr>
                  <a:t>C you must answer in the same units.</a:t>
                </a:r>
                <a:r>
                  <a:rPr lang="en-CA" sz="2000" i="1" dirty="0">
                    <a:solidFill>
                      <a:srgbClr val="0070C0"/>
                    </a:solidFill>
                  </a:rPr>
                  <a:t> </a:t>
                </a:r>
                <a:endParaRPr lang="en-US" sz="2000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1785" y="4889301"/>
                <a:ext cx="4079821" cy="707886"/>
              </a:xfrm>
              <a:prstGeom prst="rect">
                <a:avLst/>
              </a:prstGeom>
              <a:blipFill>
                <a:blip r:embed="rId10"/>
                <a:stretch>
                  <a:fillRect l="-1495"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>
                <a:spLocks noChangeArrowheads="1"/>
              </p:cNvSpPr>
              <p:nvPr/>
            </p:nvSpPr>
            <p:spPr bwMode="auto">
              <a:xfrm>
                <a:off x="5502696" y="2320426"/>
                <a:ext cx="1126013" cy="323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altLang="en-US" sz="1500" i="1" smtClean="0">
                          <a:latin typeface="Cambria Math" panose="02040503050406030204" pitchFamily="18" charset="0"/>
                        </a:rPr>
                        <m:t>≐</m:t>
                      </m:r>
                      <m:r>
                        <a:rPr lang="en-CA" altLang="en-US" sz="1500" b="0" i="1" smtClean="0">
                          <a:latin typeface="Cambria Math" panose="02040503050406030204" pitchFamily="18" charset="0"/>
                        </a:rPr>
                        <m:t>106 </m:t>
                      </m:r>
                      <m:r>
                        <a:rPr lang="en-CA" altLang="en-US" sz="1500" b="0" i="1" smtClean="0">
                          <a:latin typeface="Cambria Math" panose="02040503050406030204" pitchFamily="18" charset="0"/>
                        </a:rPr>
                        <m:t>𝑘𝑃𝑎</m:t>
                      </m:r>
                    </m:oMath>
                  </m:oMathPara>
                </a14:m>
                <a:endParaRPr lang="en-CA" altLang="en-US" sz="15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27022" y="2320425"/>
                <a:ext cx="1126014" cy="3231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6835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5" grpId="0"/>
      <p:bldP spid="3" grpId="0" build="p"/>
      <p:bldP spid="5" grpId="0"/>
      <p:bldP spid="6" grpId="0"/>
      <p:bldP spid="7" grpId="0"/>
      <p:bldP spid="8" grpId="0"/>
      <p:bldP spid="15" grpId="0"/>
      <p:bldP spid="19" grpId="0"/>
      <p:bldP spid="27" grpId="0"/>
      <p:bldP spid="28" grpId="0"/>
      <p:bldP spid="31" grpId="0"/>
      <p:bldP spid="32" grpId="0"/>
      <p:bldP spid="4" grpId="0"/>
      <p:bldP spid="3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166994" y="3478867"/>
                <a:ext cx="3246145" cy="7331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alt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(1.0 </m:t>
                          </m:r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𝑎𝑡𝑚</m:t>
                          </m:r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)(820 </m:t>
                          </m:r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𝑚𝐿</m:t>
                          </m:r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)(270</m:t>
                          </m:r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) </m:t>
                          </m:r>
                        </m:num>
                        <m:den>
                          <m:r>
                            <a:rPr lang="en-CA" altLang="en-US" sz="2000" b="0" i="1" dirty="0" smtClean="0">
                              <a:latin typeface="Cambria Math" panose="02040503050406030204" pitchFamily="18" charset="0"/>
                            </a:rPr>
                            <m:t>(1.05 </m:t>
                          </m:r>
                          <m:r>
                            <a:rPr lang="en-CA" altLang="en-US" sz="2000" b="0" i="1" dirty="0" smtClean="0">
                              <a:latin typeface="Cambria Math" panose="02040503050406030204" pitchFamily="18" charset="0"/>
                            </a:rPr>
                            <m:t>𝑎𝑡𝑚</m:t>
                          </m:r>
                          <m:r>
                            <a:rPr lang="en-CA" altLang="en-US" sz="2000" b="0" i="1" dirty="0" smtClean="0">
                              <a:latin typeface="Cambria Math" panose="02040503050406030204" pitchFamily="18" charset="0"/>
                            </a:rPr>
                            <m:t>)(1010 </m:t>
                          </m:r>
                          <m:r>
                            <a:rPr lang="en-CA" altLang="en-US" sz="2000" b="0" i="1" dirty="0" smtClean="0">
                              <a:latin typeface="Cambria Math" panose="02040503050406030204" pitchFamily="18" charset="0"/>
                            </a:rPr>
                            <m:t>𝑚𝐿</m:t>
                          </m:r>
                          <m:r>
                            <a:rPr lang="en-CA" altLang="en-US" sz="2000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245" y="3478866"/>
                <a:ext cx="3252557" cy="7331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967" y="708025"/>
            <a:ext cx="8976784" cy="1728788"/>
          </a:xfrm>
        </p:spPr>
        <p:txBody>
          <a:bodyPr>
            <a:normAutofit fontScale="475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CA" dirty="0"/>
              <a:t>Ex.3)  A solid steel cylinder is full of gas at a temperature of 25°C and pressure of 1.6 atm. When the gas was released into a balloon under STP conditions the volume was 865 L. What was the original volume of the cylinder?</a:t>
            </a:r>
          </a:p>
          <a:p>
            <a:pPr marL="0" indent="0">
              <a:buFontTx/>
              <a:buNone/>
              <a:defRPr/>
            </a:pPr>
            <a:endParaRPr lang="en-CA" dirty="0"/>
          </a:p>
          <a:p>
            <a:pPr marL="0" indent="0">
              <a:buFontTx/>
              <a:buNone/>
              <a:defRPr/>
            </a:pPr>
            <a:r>
              <a:rPr lang="en-CA" dirty="0"/>
              <a:t>Given:	T</a:t>
            </a:r>
            <a:r>
              <a:rPr lang="en-CA" baseline="-25000" dirty="0"/>
              <a:t>1</a:t>
            </a:r>
            <a:r>
              <a:rPr lang="en-CA" dirty="0"/>
              <a:t> = 	 	   T</a:t>
            </a:r>
            <a:r>
              <a:rPr lang="en-CA" baseline="-25000" dirty="0"/>
              <a:t>2</a:t>
            </a:r>
            <a:r>
              <a:rPr lang="en-CA" dirty="0"/>
              <a:t> =</a:t>
            </a:r>
          </a:p>
          <a:p>
            <a:pPr marL="0" indent="0">
              <a:buFontTx/>
              <a:buNone/>
              <a:defRPr/>
            </a:pPr>
            <a:r>
              <a:rPr lang="en-CA" dirty="0"/>
              <a:t>	P</a:t>
            </a:r>
            <a:r>
              <a:rPr lang="en-CA" baseline="-25000" dirty="0"/>
              <a:t>1</a:t>
            </a:r>
            <a:r>
              <a:rPr lang="en-CA" dirty="0"/>
              <a:t> = 		   P</a:t>
            </a:r>
            <a:r>
              <a:rPr lang="en-CA" baseline="-25000" dirty="0"/>
              <a:t>2</a:t>
            </a:r>
            <a:r>
              <a:rPr lang="en-CA" dirty="0"/>
              <a:t> =</a:t>
            </a:r>
          </a:p>
          <a:p>
            <a:pPr marL="0" indent="0">
              <a:buFontTx/>
              <a:buNone/>
              <a:defRPr/>
            </a:pPr>
            <a:r>
              <a:rPr lang="en-CA" dirty="0"/>
              <a:t>	V</a:t>
            </a:r>
            <a:r>
              <a:rPr lang="en-CA" baseline="-25000" dirty="0"/>
              <a:t>1</a:t>
            </a:r>
            <a:r>
              <a:rPr lang="en-CA" dirty="0"/>
              <a:t> = 		   V</a:t>
            </a:r>
            <a:r>
              <a:rPr lang="en-CA" baseline="-25000" dirty="0"/>
              <a:t>2</a:t>
            </a:r>
            <a:r>
              <a:rPr lang="en-CA" dirty="0"/>
              <a:t> =</a:t>
            </a:r>
          </a:p>
          <a:p>
            <a:pPr marL="0" indent="0">
              <a:buFontTx/>
              <a:buNone/>
              <a:defRPr/>
            </a:pPr>
            <a:endParaRPr lang="en-CA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87651" y="1476375"/>
            <a:ext cx="121539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/>
              <a:t>25°C = 298K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787651" y="1725613"/>
            <a:ext cx="76014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/>
              <a:t>1.6 atm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89034" y="1938338"/>
            <a:ext cx="63831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/>
              <a:t>865 L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40351" y="1754188"/>
            <a:ext cx="12186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000"/>
              <a:t>101.3 kPa = 1.0 atm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185681" y="3542370"/>
            <a:ext cx="266700" cy="225425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01369" y="3560784"/>
            <a:ext cx="264583" cy="225425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787652" y="1962150"/>
            <a:ext cx="26962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/>
              <a:t>?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399618" y="1484313"/>
            <a:ext cx="61266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/>
              <a:t>273K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5807075" y="3926793"/>
            <a:ext cx="266700" cy="225425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390706" y="3926792"/>
            <a:ext cx="266700" cy="225425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Rectangle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860166" y="5707720"/>
            <a:ext cx="7209665" cy="461665"/>
          </a:xfrm>
          <a:prstGeom prst="rect">
            <a:avLst/>
          </a:prstGeom>
          <a:blipFill>
            <a:blip r:embed="rId3"/>
            <a:stretch>
              <a:fillRect b="-18421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>
                <a:spLocks noChangeArrowheads="1"/>
              </p:cNvSpPr>
              <p:nvPr/>
            </p:nvSpPr>
            <p:spPr bwMode="auto">
              <a:xfrm>
                <a:off x="1914852" y="2547381"/>
                <a:ext cx="2441941" cy="1653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altLang="en-US" sz="2000" i="1" dirty="0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CA" alt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altLang="en-US" sz="2000" i="1" dirty="0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CA" altLang="en-US" sz="2000" dirty="0"/>
              </a:p>
              <a:p>
                <a:endParaRPr lang="en-CA" alt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alt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alt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b="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CA" alt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36139" y="2547380"/>
                <a:ext cx="1831456" cy="16531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738639" y="4180203"/>
                <a:ext cx="211961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=590.13278…</m:t>
                      </m:r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979" y="4180203"/>
                <a:ext cx="2126031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738639" y="4548267"/>
                <a:ext cx="11315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≐590 </m:t>
                      </m:r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979" y="4548267"/>
                <a:ext cx="1138004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37530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" grpId="0" build="p"/>
      <p:bldP spid="5" grpId="0"/>
      <p:bldP spid="6" grpId="0"/>
      <p:bldP spid="7" grpId="0"/>
      <p:bldP spid="8" grpId="0"/>
      <p:bldP spid="15" grpId="0"/>
      <p:bldP spid="19" grpId="0"/>
      <p:bldP spid="20" grpId="0"/>
      <p:bldP spid="24" grpId="0"/>
      <p:bldP spid="2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222466" y="3546513"/>
                <a:ext cx="3445239" cy="7331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alt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(101.3 </m:t>
                          </m:r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𝑘𝑃𝑎</m:t>
                          </m:r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)(2000 </m:t>
                          </m:r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)(308</m:t>
                          </m:r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) </m:t>
                          </m:r>
                        </m:num>
                        <m:den>
                          <m:r>
                            <a:rPr lang="en-CA" altLang="en-US" sz="2000" b="0" i="1" dirty="0" smtClean="0">
                              <a:latin typeface="Cambria Math" panose="02040503050406030204" pitchFamily="18" charset="0"/>
                            </a:rPr>
                            <m:t>(0.500 </m:t>
                          </m:r>
                          <m:r>
                            <a:rPr lang="en-CA" altLang="en-US" sz="2000" b="0" i="1" dirty="0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CA" altLang="en-US" sz="2000" b="0" i="1" dirty="0" smtClean="0">
                              <a:latin typeface="Cambria Math" panose="02040503050406030204" pitchFamily="18" charset="0"/>
                            </a:rPr>
                            <m:t>)(273</m:t>
                          </m:r>
                          <m:r>
                            <a:rPr lang="en-CA" altLang="en-US" sz="2000" b="0" i="1" dirty="0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CA" altLang="en-US" sz="2000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849" y="3546512"/>
                <a:ext cx="3451651" cy="7331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968" y="708025"/>
            <a:ext cx="9605433" cy="1728788"/>
          </a:xfrm>
        </p:spPr>
        <p:txBody>
          <a:bodyPr>
            <a:normAutofit fontScale="550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CA" dirty="0"/>
              <a:t>Ex.4)  A 2000 L volume of gas at STP was compressed into 0.500 L at 35°C. What would the final pressure be in the cylinder?</a:t>
            </a:r>
          </a:p>
          <a:p>
            <a:pPr marL="0" indent="0">
              <a:buFontTx/>
              <a:buNone/>
              <a:defRPr/>
            </a:pPr>
            <a:endParaRPr lang="en-CA" dirty="0"/>
          </a:p>
          <a:p>
            <a:pPr marL="0" indent="0">
              <a:buFontTx/>
              <a:buNone/>
              <a:defRPr/>
            </a:pPr>
            <a:r>
              <a:rPr lang="en-CA" dirty="0"/>
              <a:t>Given:	T</a:t>
            </a:r>
            <a:r>
              <a:rPr lang="en-CA" baseline="-25000" dirty="0"/>
              <a:t>1</a:t>
            </a:r>
            <a:r>
              <a:rPr lang="en-CA" dirty="0"/>
              <a:t> = 	 	   T</a:t>
            </a:r>
            <a:r>
              <a:rPr lang="en-CA" baseline="-25000" dirty="0"/>
              <a:t>2</a:t>
            </a:r>
            <a:r>
              <a:rPr lang="en-CA" dirty="0"/>
              <a:t> =</a:t>
            </a:r>
          </a:p>
          <a:p>
            <a:pPr marL="0" indent="0">
              <a:buFontTx/>
              <a:buNone/>
              <a:defRPr/>
            </a:pPr>
            <a:r>
              <a:rPr lang="en-CA" dirty="0"/>
              <a:t>	P</a:t>
            </a:r>
            <a:r>
              <a:rPr lang="en-CA" baseline="-25000" dirty="0"/>
              <a:t>1</a:t>
            </a:r>
            <a:r>
              <a:rPr lang="en-CA" dirty="0"/>
              <a:t> = 		   P</a:t>
            </a:r>
            <a:r>
              <a:rPr lang="en-CA" baseline="-25000" dirty="0"/>
              <a:t>2</a:t>
            </a:r>
            <a:r>
              <a:rPr lang="en-CA" dirty="0"/>
              <a:t> =</a:t>
            </a:r>
          </a:p>
          <a:p>
            <a:pPr marL="0" indent="0">
              <a:buFontTx/>
              <a:buNone/>
              <a:defRPr/>
            </a:pPr>
            <a:r>
              <a:rPr lang="en-CA" dirty="0"/>
              <a:t>	V</a:t>
            </a:r>
            <a:r>
              <a:rPr lang="en-CA" baseline="-25000" dirty="0"/>
              <a:t>1</a:t>
            </a:r>
            <a:r>
              <a:rPr lang="en-CA" dirty="0"/>
              <a:t> = 		   V</a:t>
            </a:r>
            <a:r>
              <a:rPr lang="en-CA" baseline="-25000" dirty="0"/>
              <a:t>2</a:t>
            </a:r>
            <a:r>
              <a:rPr lang="en-CA" dirty="0"/>
              <a:t> =</a:t>
            </a:r>
          </a:p>
          <a:p>
            <a:pPr marL="0" indent="0">
              <a:buFontTx/>
              <a:buNone/>
              <a:defRPr/>
            </a:pPr>
            <a:endParaRPr lang="en-CA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10934" y="1446213"/>
            <a:ext cx="61266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/>
              <a:t>273K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787651" y="1725613"/>
            <a:ext cx="95410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/>
              <a:t>101.3 kPa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480051" y="1971675"/>
            <a:ext cx="78258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/>
              <a:t>0.500 L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82167" y="1722438"/>
            <a:ext cx="26962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/>
              <a:t>?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8128001" y="3567351"/>
            <a:ext cx="266700" cy="225425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105651" y="3587475"/>
            <a:ext cx="266700" cy="225425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859617" y="1990725"/>
            <a:ext cx="73449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/>
              <a:t>2000 L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486400" y="1446213"/>
            <a:ext cx="121539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/>
              <a:t>35°C = 308K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6256866" y="3998707"/>
            <a:ext cx="266700" cy="225425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372351" y="3997202"/>
            <a:ext cx="266700" cy="225425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Rectangle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860165" y="5707720"/>
            <a:ext cx="8192328" cy="461665"/>
          </a:xfrm>
          <a:prstGeom prst="rect">
            <a:avLst/>
          </a:prstGeom>
          <a:blipFill>
            <a:blip r:embed="rId3"/>
            <a:stretch>
              <a:fillRect b="-18421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>
                <a:spLocks noChangeArrowheads="1"/>
              </p:cNvSpPr>
              <p:nvPr/>
            </p:nvSpPr>
            <p:spPr bwMode="auto">
              <a:xfrm>
                <a:off x="1935672" y="2615045"/>
                <a:ext cx="2441941" cy="1653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altLang="en-US" sz="2000" i="1" dirty="0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CA" alt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altLang="en-US" sz="2000" i="1" dirty="0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CA" altLang="en-US" sz="2000" dirty="0"/>
              </a:p>
              <a:p>
                <a:endParaRPr lang="en-CA" alt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alt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alt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b="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CA" alt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51754" y="2615045"/>
                <a:ext cx="1831456" cy="16531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773235" y="4292241"/>
                <a:ext cx="27682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=457 158.7179…</m:t>
                      </m:r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𝑘𝑃𝑎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9926" y="4292241"/>
                <a:ext cx="277467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773235" y="4685063"/>
                <a:ext cx="192289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≐457 000 </m:t>
                      </m:r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𝑘𝑃𝑎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9926" y="4685063"/>
                <a:ext cx="1929311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92778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" grpId="0" build="p"/>
      <p:bldP spid="5" grpId="0"/>
      <p:bldP spid="6" grpId="0"/>
      <p:bldP spid="7" grpId="0"/>
      <p:bldP spid="8" grpId="0"/>
      <p:bldP spid="15" grpId="0"/>
      <p:bldP spid="19" grpId="0"/>
      <p:bldP spid="20" grpId="0"/>
      <p:bldP spid="24" grpId="0"/>
      <p:bldP spid="2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064219" y="4140550"/>
                <a:ext cx="3084241" cy="7331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altLang="en-US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(1.0 </m:t>
                          </m:r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𝑎𝑡𝑚</m:t>
                          </m:r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)(0.75 </m:t>
                          </m:r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)(263</m:t>
                          </m:r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) </m:t>
                          </m:r>
                        </m:num>
                        <m:den>
                          <m:r>
                            <a:rPr lang="en-CA" altLang="en-US" sz="2000" b="0" i="1" dirty="0" smtClean="0">
                              <a:latin typeface="Cambria Math" panose="02040503050406030204" pitchFamily="18" charset="0"/>
                            </a:rPr>
                            <m:t>(2.0 </m:t>
                          </m:r>
                          <m:r>
                            <a:rPr lang="en-CA" altLang="en-US" sz="2000" b="0" i="1" dirty="0" smtClean="0">
                              <a:latin typeface="Cambria Math" panose="02040503050406030204" pitchFamily="18" charset="0"/>
                            </a:rPr>
                            <m:t>𝑎𝑡𝑚</m:t>
                          </m:r>
                          <m:r>
                            <a:rPr lang="en-CA" altLang="en-US" sz="2000" b="0" i="1" dirty="0" smtClean="0">
                              <a:latin typeface="Cambria Math" panose="02040503050406030204" pitchFamily="18" charset="0"/>
                            </a:rPr>
                            <m:t>)(303</m:t>
                          </m:r>
                          <m:r>
                            <a:rPr lang="en-CA" altLang="en-US" sz="2000" b="0" i="1" dirty="0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CA" altLang="en-US" sz="2000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164" y="4140549"/>
                <a:ext cx="3090654" cy="7331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968" y="708025"/>
            <a:ext cx="9605433" cy="2330450"/>
          </a:xfrm>
        </p:spPr>
        <p:txBody>
          <a:bodyPr>
            <a:normAutofit fontScale="475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CA" dirty="0"/>
              <a:t>Ex.5)  A balloon filled with 0.0303 </a:t>
            </a:r>
            <a:r>
              <a:rPr lang="en-CA" dirty="0" err="1"/>
              <a:t>mol</a:t>
            </a:r>
            <a:r>
              <a:rPr lang="en-CA" dirty="0"/>
              <a:t> of helium at 30°C and a pressure of 1.0 </a:t>
            </a:r>
            <a:r>
              <a:rPr lang="en-CA" dirty="0" err="1"/>
              <a:t>atm</a:t>
            </a:r>
            <a:r>
              <a:rPr lang="en-CA" dirty="0"/>
              <a:t> occupies a volume of 0.75 L and has a density of 0.161 g/L. What would the density of the helium gas be if the balloon was placed in the freezer at -10°C and a pressure of 2.0 </a:t>
            </a:r>
            <a:r>
              <a:rPr lang="en-CA" dirty="0" err="1"/>
              <a:t>atm</a:t>
            </a:r>
            <a:r>
              <a:rPr lang="en-CA" dirty="0"/>
              <a:t>?</a:t>
            </a:r>
          </a:p>
          <a:p>
            <a:pPr marL="0" indent="0">
              <a:buFontTx/>
              <a:buNone/>
              <a:defRPr/>
            </a:pPr>
            <a:endParaRPr lang="en-CA" dirty="0"/>
          </a:p>
          <a:p>
            <a:pPr marL="0" indent="0">
              <a:buFontTx/>
              <a:buNone/>
              <a:defRPr/>
            </a:pPr>
            <a:r>
              <a:rPr lang="en-CA" dirty="0"/>
              <a:t>Given:	T</a:t>
            </a:r>
            <a:r>
              <a:rPr lang="en-CA" baseline="-25000" dirty="0"/>
              <a:t>1</a:t>
            </a:r>
            <a:r>
              <a:rPr lang="en-CA" dirty="0"/>
              <a:t> = 	 	   T</a:t>
            </a:r>
            <a:r>
              <a:rPr lang="en-CA" baseline="-25000" dirty="0"/>
              <a:t>2</a:t>
            </a:r>
            <a:r>
              <a:rPr lang="en-CA" dirty="0"/>
              <a:t> =</a:t>
            </a:r>
          </a:p>
          <a:p>
            <a:pPr marL="0" indent="0">
              <a:buFontTx/>
              <a:buNone/>
              <a:defRPr/>
            </a:pPr>
            <a:r>
              <a:rPr lang="en-CA" dirty="0"/>
              <a:t>	P</a:t>
            </a:r>
            <a:r>
              <a:rPr lang="en-CA" baseline="-25000" dirty="0"/>
              <a:t>1</a:t>
            </a:r>
            <a:r>
              <a:rPr lang="en-CA" dirty="0"/>
              <a:t> = 		   P</a:t>
            </a:r>
            <a:r>
              <a:rPr lang="en-CA" baseline="-25000" dirty="0"/>
              <a:t>2</a:t>
            </a:r>
            <a:r>
              <a:rPr lang="en-CA" dirty="0"/>
              <a:t> =</a:t>
            </a:r>
          </a:p>
          <a:p>
            <a:pPr marL="0" indent="0">
              <a:buFontTx/>
              <a:buNone/>
              <a:defRPr/>
            </a:pPr>
            <a:r>
              <a:rPr lang="en-CA" dirty="0"/>
              <a:t>	V</a:t>
            </a:r>
            <a:r>
              <a:rPr lang="en-CA" baseline="-25000" dirty="0"/>
              <a:t>1</a:t>
            </a:r>
            <a:r>
              <a:rPr lang="en-CA" dirty="0"/>
              <a:t> = 		   V</a:t>
            </a:r>
            <a:r>
              <a:rPr lang="en-CA" baseline="-25000" dirty="0"/>
              <a:t>2</a:t>
            </a:r>
            <a:r>
              <a:rPr lang="en-CA" dirty="0"/>
              <a:t> =</a:t>
            </a:r>
          </a:p>
          <a:p>
            <a:pPr marL="0" indent="0">
              <a:buFontTx/>
              <a:buNone/>
              <a:defRPr/>
            </a:pPr>
            <a:r>
              <a:rPr lang="en-CA" dirty="0"/>
              <a:t>	</a:t>
            </a:r>
            <a:r>
              <a:rPr lang="en-CA" dirty="0" err="1"/>
              <a:t>n</a:t>
            </a:r>
            <a:r>
              <a:rPr lang="en-CA" baseline="-25000" dirty="0" err="1"/>
              <a:t>He</a:t>
            </a:r>
            <a:r>
              <a:rPr lang="en-CA" baseline="-25000" dirty="0"/>
              <a:t> </a:t>
            </a:r>
            <a:r>
              <a:rPr lang="en-CA" dirty="0"/>
              <a:t>=		   </a:t>
            </a:r>
          </a:p>
          <a:p>
            <a:pPr marL="0" indent="0">
              <a:buFontTx/>
              <a:buNone/>
              <a:defRPr/>
            </a:pPr>
            <a:r>
              <a:rPr lang="en-CA" dirty="0"/>
              <a:t>	D</a:t>
            </a:r>
            <a:r>
              <a:rPr lang="en-CA" baseline="-25000" dirty="0"/>
              <a:t>1</a:t>
            </a:r>
            <a:r>
              <a:rPr lang="en-CA" dirty="0"/>
              <a:t>=		   D</a:t>
            </a:r>
            <a:r>
              <a:rPr lang="en-CA" baseline="-25000" dirty="0"/>
              <a:t>2</a:t>
            </a:r>
            <a:r>
              <a:rPr lang="en-CA" dirty="0"/>
              <a:t> =     </a:t>
            </a:r>
          </a:p>
          <a:p>
            <a:pPr marL="0" indent="0">
              <a:buFontTx/>
              <a:buNone/>
              <a:defRPr/>
            </a:pPr>
            <a:r>
              <a:rPr lang="en-CA" dirty="0"/>
              <a:t>	</a:t>
            </a:r>
            <a:r>
              <a:rPr lang="en-CA" dirty="0" err="1"/>
              <a:t>m</a:t>
            </a:r>
            <a:r>
              <a:rPr lang="en-CA" baseline="-25000" dirty="0" err="1"/>
              <a:t>He</a:t>
            </a:r>
            <a:r>
              <a:rPr lang="en-CA" dirty="0"/>
              <a:t>=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10933" y="1487488"/>
            <a:ext cx="121539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/>
              <a:t>30°C = 303K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787651" y="1725613"/>
            <a:ext cx="76014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/>
              <a:t>1.0 atm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480052" y="1971675"/>
            <a:ext cx="26962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/>
              <a:t>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82167" y="1722438"/>
            <a:ext cx="76014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/>
              <a:t>2.0 atm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056643" y="4161501"/>
            <a:ext cx="266700" cy="225425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27851" y="4557925"/>
            <a:ext cx="264583" cy="225425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777067" y="1935163"/>
            <a:ext cx="6864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/>
              <a:t>0.75 L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486401" y="1484313"/>
            <a:ext cx="127951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/>
              <a:t>-10°C = 263K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5699414" y="4557925"/>
            <a:ext cx="266700" cy="225425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556501" y="4234832"/>
            <a:ext cx="266700" cy="225425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Rectangle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29549" y="6136133"/>
            <a:ext cx="7216848" cy="461665"/>
          </a:xfrm>
          <a:prstGeom prst="rect">
            <a:avLst/>
          </a:prstGeom>
          <a:blipFill>
            <a:blip r:embed="rId3"/>
            <a:stretch>
              <a:fillRect t="-10667" r="-788" b="-3066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787651" y="2197100"/>
            <a:ext cx="10599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/>
              <a:t>0.0303 mol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787651" y="2406651"/>
            <a:ext cx="93166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/>
              <a:t>0.161 g/L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19889" y="2214523"/>
            <a:ext cx="1300997" cy="3231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1500" strike="sngStrike" dirty="0">
                <a:solidFill>
                  <a:srgbClr val="FF0000"/>
                </a:solidFill>
              </a:rPr>
              <a:t>Not important</a:t>
            </a:r>
          </a:p>
        </p:txBody>
      </p:sp>
      <p:sp>
        <p:nvSpPr>
          <p:cNvPr id="25" name="TextBox 2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78098" y="2630113"/>
            <a:ext cx="2179143" cy="380553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465234" y="2438400"/>
            <a:ext cx="26962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sz="150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>
                <a:spLocks noChangeArrowheads="1"/>
              </p:cNvSpPr>
              <p:nvPr/>
            </p:nvSpPr>
            <p:spPr bwMode="auto">
              <a:xfrm>
                <a:off x="1820786" y="3209680"/>
                <a:ext cx="2441941" cy="1653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altLang="en-US" sz="2000" i="1" dirty="0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CA" alt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altLang="en-US" sz="2000" i="1" dirty="0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CA" altLang="en-US" sz="2000" dirty="0"/>
              </a:p>
              <a:p>
                <a:endParaRPr lang="en-CA" alt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alt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alt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b="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CA" alt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65589" y="3209680"/>
                <a:ext cx="1831456" cy="165314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3719700" y="4808202"/>
                <a:ext cx="184236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CA" altLang="en-US" sz="2000" b="0" i="1" smtClean="0">
                        <a:latin typeface="Cambria Math" panose="02040503050406030204" pitchFamily="18" charset="0"/>
                      </a:rPr>
                      <m:t>=0.325495…</m:t>
                    </m:r>
                  </m:oMath>
                </a14:m>
                <a:r>
                  <a:rPr lang="en-US" sz="2000" dirty="0"/>
                  <a:t>L</a:t>
                </a: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9775" y="4808202"/>
                <a:ext cx="1892056" cy="400110"/>
              </a:xfrm>
              <a:prstGeom prst="rect">
                <a:avLst/>
              </a:prstGeom>
              <a:blipFill>
                <a:blip r:embed="rId6"/>
                <a:stretch>
                  <a:fillRect t="-9231" r="-2258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3682755" y="5187383"/>
                <a:ext cx="118449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≐0.33 </m:t>
                      </m:r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066" y="5187383"/>
                <a:ext cx="1190902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>
                <a:spLocks noChangeArrowheads="1"/>
              </p:cNvSpPr>
              <p:nvPr/>
            </p:nvSpPr>
            <p:spPr bwMode="auto">
              <a:xfrm>
                <a:off x="1589963" y="5521998"/>
                <a:ext cx="2441941" cy="669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alt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CA" alt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alt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𝐻𝑒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altLang="en-US" sz="2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CA" alt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CA" alt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92472" y="5521997"/>
                <a:ext cx="1831456" cy="6697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>
                <a:spLocks noChangeArrowheads="1"/>
              </p:cNvSpPr>
              <p:nvPr/>
            </p:nvSpPr>
            <p:spPr bwMode="auto">
              <a:xfrm>
                <a:off x="3558791" y="5494187"/>
                <a:ext cx="3102344" cy="6705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alt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altLang="en-US" sz="200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CA" altLang="en-US" sz="2000" b="0" i="1" dirty="0" smtClean="0">
                              <a:latin typeface="Cambria Math" panose="02040503050406030204" pitchFamily="18" charset="0"/>
                            </a:rPr>
                            <m:t>.12 </m:t>
                          </m:r>
                          <m:r>
                            <a:rPr lang="en-CA" altLang="en-US" sz="2000" b="0" i="1" dirty="0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CA" altLang="en-US" sz="200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CA" altLang="en-US" sz="2000" b="0" i="1" dirty="0" smtClean="0">
                              <a:latin typeface="Cambria Math" panose="02040503050406030204" pitchFamily="18" charset="0"/>
                            </a:rPr>
                            <m:t>.33 </m:t>
                          </m:r>
                          <m:r>
                            <a:rPr lang="en-CA" altLang="en-US" sz="2000" b="0" i="1" dirty="0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≐0.37 </m:t>
                      </m:r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CA" altLang="en-US" sz="2000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CA" alt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9093" y="5494187"/>
                <a:ext cx="2326758" cy="67056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50146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" grpId="0" build="p"/>
      <p:bldP spid="5" grpId="0"/>
      <p:bldP spid="6" grpId="0"/>
      <p:bldP spid="7" grpId="0"/>
      <p:bldP spid="8" grpId="0"/>
      <p:bldP spid="15" grpId="0"/>
      <p:bldP spid="19" grpId="0"/>
      <p:bldP spid="20" grpId="0"/>
      <p:bldP spid="23" grpId="0"/>
      <p:bldP spid="26" grpId="0"/>
      <p:bldP spid="28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Pressure, temperature and volume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US" u="sng" dirty="0" smtClean="0"/>
              <a:t>Pressure</a:t>
            </a:r>
            <a:r>
              <a:rPr lang="en-US" dirty="0" smtClean="0"/>
              <a:t> </a:t>
            </a:r>
            <a:r>
              <a:rPr lang="en-US" dirty="0"/>
              <a:t>is a measure of force per area.  </a:t>
            </a:r>
            <a:endParaRPr lang="en-US" dirty="0" smtClean="0"/>
          </a:p>
          <a:p>
            <a:pPr marL="457200" indent="-457200">
              <a:buAutoNum type="arabicParenR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/>
              <a:t>the particles strike the walls of their container, they exert a force.  The force per area is the pressure of the gas.  </a:t>
            </a:r>
            <a:endParaRPr lang="en-CA" dirty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Units</a:t>
            </a:r>
            <a:r>
              <a:rPr lang="en-CA" dirty="0" smtClean="0"/>
              <a:t> </a:t>
            </a:r>
            <a:r>
              <a:rPr lang="en-US" dirty="0" smtClean="0"/>
              <a:t>:	The </a:t>
            </a:r>
            <a:r>
              <a:rPr lang="en-US" dirty="0"/>
              <a:t>metric unit for pressure is the Pascal</a:t>
            </a:r>
            <a:r>
              <a:rPr lang="en-US" dirty="0" smtClean="0"/>
              <a:t>:</a:t>
            </a:r>
            <a:r>
              <a:rPr lang="en-US" dirty="0"/>
              <a:t>	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935349"/>
              </p:ext>
            </p:extLst>
          </p:nvPr>
        </p:nvGraphicFramePr>
        <p:xfrm>
          <a:off x="3185940" y="5400092"/>
          <a:ext cx="168592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1685520" imgH="591480" progId="Equation.3">
                  <p:embed/>
                </p:oleObj>
              </mc:Choice>
              <mc:Fallback>
                <p:oleObj name="Equation" r:id="rId3" imgW="1685520" imgH="59148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85940" y="5400092"/>
                        <a:ext cx="1685925" cy="592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198330"/>
              </p:ext>
            </p:extLst>
          </p:nvPr>
        </p:nvGraphicFramePr>
        <p:xfrm>
          <a:off x="6155445" y="5400091"/>
          <a:ext cx="130492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5" imgW="1304640" imgH="591480" progId="Equation.3">
                  <p:embed/>
                </p:oleObj>
              </mc:Choice>
              <mc:Fallback>
                <p:oleObj name="Equation" r:id="rId5" imgW="1304640" imgH="59148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55445" y="5400091"/>
                        <a:ext cx="1304925" cy="592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4871865" y="2204864"/>
          <a:ext cx="2055501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7" imgW="1495080" imgH="524160" progId="Equation.3">
                  <p:embed/>
                </p:oleObj>
              </mc:Choice>
              <mc:Fallback>
                <p:oleObj name="Equation" r:id="rId7" imgW="1495080" imgH="52416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71865" y="2204864"/>
                        <a:ext cx="2055501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268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560" y="548680"/>
            <a:ext cx="7467600" cy="638944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Atmospheric pressure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5122912" cy="892696"/>
          </a:xfrm>
        </p:spPr>
        <p:txBody>
          <a:bodyPr/>
          <a:lstStyle/>
          <a:p>
            <a:r>
              <a:rPr lang="en-CA" sz="2000" dirty="0"/>
              <a:t>The pressure of the atmosphere can be measured with a barometer: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522" y="1628801"/>
            <a:ext cx="2266950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83632" y="2564904"/>
            <a:ext cx="4896544" cy="6771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760 mm Hg = 760 </a:t>
            </a:r>
            <a:r>
              <a:rPr lang="en-US" sz="2000" dirty="0" err="1"/>
              <a:t>Torr</a:t>
            </a:r>
            <a:r>
              <a:rPr lang="en-US" sz="2000" dirty="0"/>
              <a:t> = 1.00 </a:t>
            </a:r>
            <a:r>
              <a:rPr lang="en-US" sz="2000" dirty="0" err="1"/>
              <a:t>atm</a:t>
            </a:r>
            <a:r>
              <a:rPr lang="en-US" sz="2000" dirty="0"/>
              <a:t> = 101.3 </a:t>
            </a:r>
            <a:r>
              <a:rPr lang="en-US" sz="2000" dirty="0" err="1"/>
              <a:t>kPa</a:t>
            </a:r>
            <a:endParaRPr lang="en-CA" sz="2000" dirty="0"/>
          </a:p>
          <a:p>
            <a:endParaRPr lang="en-CA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14850" y="3429000"/>
            <a:ext cx="5122912" cy="165618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Since all of these units are equivalent, we can use them as conversion factors:</a:t>
            </a:r>
            <a:endParaRPr lang="en-CA" sz="2000" dirty="0"/>
          </a:p>
          <a:p>
            <a:endParaRPr lang="en-CA" dirty="0"/>
          </a:p>
          <a:p>
            <a:pPr marL="0" indent="0">
              <a:buNone/>
            </a:pPr>
            <a:r>
              <a:rPr lang="en-US" sz="2000" dirty="0"/>
              <a:t>e.g.  Convert a pressure of 700 mm Hg into </a:t>
            </a:r>
            <a:r>
              <a:rPr lang="en-US" sz="2000" dirty="0" err="1"/>
              <a:t>kPa</a:t>
            </a:r>
            <a:r>
              <a:rPr lang="en-US" sz="2000" dirty="0"/>
              <a:t>:</a:t>
            </a:r>
            <a:endParaRPr lang="en-CA" sz="2000" dirty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155951" y="5229225"/>
          <a:ext cx="3179763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4" imgW="1879560" imgH="431640" progId="Equation.3">
                  <p:embed/>
                </p:oleObj>
              </mc:Choice>
              <mc:Fallback>
                <p:oleObj name="Equation" r:id="rId4" imgW="1879560" imgH="43164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55951" y="5229225"/>
                        <a:ext cx="3179763" cy="73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4347706" y="5335916"/>
            <a:ext cx="457200" cy="4572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524663" y="5591837"/>
            <a:ext cx="457200" cy="4572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6672065" y="5420387"/>
          <a:ext cx="133191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6" imgW="787320" imgH="203040" progId="Equation.3">
                  <p:embed/>
                </p:oleObj>
              </mc:Choice>
              <mc:Fallback>
                <p:oleObj name="Equation" r:id="rId6" imgW="787320" imgH="203040" progId="Equation.3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672065" y="5420387"/>
                        <a:ext cx="1331913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025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Temperature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544" y="1556792"/>
            <a:ext cx="7467600" cy="13456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u="sng" dirty="0"/>
              <a:t>Temperature</a:t>
            </a:r>
            <a:r>
              <a:rPr lang="en-US" sz="1800" dirty="0"/>
              <a:t> is a measure of the average kinetic energy possessed by the particles of a substance.</a:t>
            </a:r>
          </a:p>
          <a:p>
            <a:pPr marL="0" indent="0">
              <a:buNone/>
            </a:pPr>
            <a:endParaRPr lang="en-CA" sz="1800" dirty="0"/>
          </a:p>
          <a:p>
            <a:pPr marL="0" indent="0">
              <a:buNone/>
            </a:pPr>
            <a:r>
              <a:rPr lang="en-US" sz="1800" u="sng" dirty="0" err="1"/>
              <a:t>Celcius</a:t>
            </a:r>
            <a:r>
              <a:rPr lang="en-US" sz="1800" dirty="0"/>
              <a:t> </a:t>
            </a:r>
            <a:r>
              <a:rPr lang="en-US" sz="1800" dirty="0" smtClean="0"/>
              <a:t>(°C</a:t>
            </a:r>
            <a:r>
              <a:rPr lang="en-US" sz="1800" dirty="0"/>
              <a:t>)	</a:t>
            </a:r>
            <a:r>
              <a:rPr lang="en-US" sz="1800" u="sng" dirty="0"/>
              <a:t>Kelvin</a:t>
            </a:r>
            <a:r>
              <a:rPr lang="en-US" sz="1800" dirty="0"/>
              <a:t> </a:t>
            </a:r>
            <a:r>
              <a:rPr lang="en-US" sz="1800" dirty="0" smtClean="0"/>
              <a:t>(K</a:t>
            </a:r>
            <a:r>
              <a:rPr lang="en-US" sz="1800" dirty="0"/>
              <a:t>)</a:t>
            </a:r>
            <a:endParaRPr lang="en-CA" sz="1800" dirty="0"/>
          </a:p>
          <a:p>
            <a:pPr marL="0" indent="0">
              <a:buNone/>
            </a:pPr>
            <a:endParaRPr lang="en-CA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290888" y="2976815"/>
            <a:ext cx="276225" cy="2998788"/>
            <a:chOff x="3016" y="2978"/>
            <a:chExt cx="435" cy="4723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3016" y="7701"/>
              <a:ext cx="42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3211" y="2978"/>
              <a:ext cx="30" cy="471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016" y="5541"/>
              <a:ext cx="42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3016" y="5046"/>
              <a:ext cx="42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3031" y="3951"/>
              <a:ext cx="42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956039" y="44720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22001" y="3409939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100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97530" y="410275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25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67112" y="57826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67112" y="441948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273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57587" y="340156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373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67112" y="410519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298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49362" y="3392795"/>
            <a:ext cx="2410403" cy="1200329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 rtlCol="0">
            <a:spAutoFit/>
          </a:bodyPr>
          <a:lstStyle/>
          <a:p>
            <a:r>
              <a:rPr lang="en-US" dirty="0"/>
              <a:t>To convert from °</a:t>
            </a:r>
            <a:r>
              <a:rPr lang="en-US" dirty="0" smtClean="0"/>
              <a:t>C </a:t>
            </a:r>
            <a:r>
              <a:rPr lang="en-US" dirty="0"/>
              <a:t>to K:</a:t>
            </a:r>
            <a:endParaRPr lang="en-CA" dirty="0"/>
          </a:p>
          <a:p>
            <a:r>
              <a:rPr lang="en-US" dirty="0"/>
              <a:t> </a:t>
            </a:r>
          </a:p>
          <a:p>
            <a:r>
              <a:rPr lang="en-US" dirty="0"/>
              <a:t>T</a:t>
            </a:r>
            <a:r>
              <a:rPr lang="en-US" baseline="-25000" dirty="0"/>
              <a:t>K</a:t>
            </a:r>
            <a:r>
              <a:rPr lang="en-US" dirty="0"/>
              <a:t> = T</a:t>
            </a:r>
            <a:r>
              <a:rPr lang="en-US" baseline="-25000" dirty="0"/>
              <a:t>C</a:t>
            </a:r>
            <a:r>
              <a:rPr lang="en-US" dirty="0"/>
              <a:t>  +  273</a:t>
            </a:r>
            <a:endParaRPr lang="en-CA" dirty="0"/>
          </a:p>
          <a:p>
            <a:endParaRPr lang="en-CA" dirty="0"/>
          </a:p>
        </p:txBody>
      </p:sp>
      <p:sp>
        <p:nvSpPr>
          <p:cNvPr id="19" name="TextBox 18"/>
          <p:cNvSpPr txBox="1"/>
          <p:nvPr/>
        </p:nvSpPr>
        <p:spPr>
          <a:xfrm>
            <a:off x="5554815" y="4767021"/>
            <a:ext cx="2410403" cy="1200329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 rtlCol="0">
            <a:spAutoFit/>
          </a:bodyPr>
          <a:lstStyle/>
          <a:p>
            <a:r>
              <a:rPr lang="en-US" dirty="0"/>
              <a:t>To convert from K to °</a:t>
            </a:r>
            <a:r>
              <a:rPr lang="en-US" dirty="0" smtClean="0"/>
              <a:t>C</a:t>
            </a:r>
            <a:r>
              <a:rPr lang="en-US" dirty="0"/>
              <a:t>:</a:t>
            </a:r>
            <a:endParaRPr lang="en-CA" dirty="0"/>
          </a:p>
          <a:p>
            <a:r>
              <a:rPr lang="en-US" dirty="0"/>
              <a:t> </a:t>
            </a:r>
          </a:p>
          <a:p>
            <a:r>
              <a:rPr lang="en-US" dirty="0"/>
              <a:t>T</a:t>
            </a:r>
            <a:r>
              <a:rPr lang="en-US" baseline="-25000" dirty="0"/>
              <a:t>C</a:t>
            </a:r>
            <a:r>
              <a:rPr lang="en-US" dirty="0"/>
              <a:t> = T</a:t>
            </a:r>
            <a:r>
              <a:rPr lang="en-US" baseline="-25000" dirty="0"/>
              <a:t>K</a:t>
            </a:r>
            <a:r>
              <a:rPr lang="en-US" dirty="0"/>
              <a:t>  - 273</a:t>
            </a:r>
          </a:p>
          <a:p>
            <a:endParaRPr lang="en-CA" dirty="0"/>
          </a:p>
        </p:txBody>
      </p:sp>
      <p:sp>
        <p:nvSpPr>
          <p:cNvPr id="20" name="TextBox 19"/>
          <p:cNvSpPr txBox="1"/>
          <p:nvPr/>
        </p:nvSpPr>
        <p:spPr>
          <a:xfrm>
            <a:off x="2591226" y="5797739"/>
            <a:ext cx="645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-273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05115" y="6152015"/>
            <a:ext cx="63282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Absolute zero </a:t>
            </a:r>
            <a:r>
              <a:rPr lang="en-US" dirty="0"/>
              <a:t>(where all particle motion stops) = 0 K = -273.15 °</a:t>
            </a:r>
            <a:r>
              <a:rPr lang="en-US" dirty="0" smtClean="0"/>
              <a:t>C</a:t>
            </a:r>
            <a:r>
              <a:rPr lang="en-US" dirty="0"/>
              <a:t>.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7445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/>
      <p:bldP spid="17" grpId="0"/>
      <p:bldP spid="11" grpId="0" animBg="1"/>
      <p:bldP spid="19" grpId="0" animBg="1"/>
      <p:bldP spid="20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Volume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5626968" cy="2116832"/>
          </a:xfrm>
        </p:spPr>
        <p:txBody>
          <a:bodyPr>
            <a:noAutofit/>
          </a:bodyPr>
          <a:lstStyle/>
          <a:p>
            <a:r>
              <a:rPr lang="en-US" sz="2000" dirty="0"/>
              <a:t>Units:	1 mL = 1 cm</a:t>
            </a:r>
            <a:r>
              <a:rPr lang="en-US" sz="2000" baseline="30000" dirty="0"/>
              <a:t>3</a:t>
            </a:r>
            <a:r>
              <a:rPr lang="en-US" sz="2000" dirty="0"/>
              <a:t>	1 L = 1000 mL = 1000 cm</a:t>
            </a:r>
            <a:r>
              <a:rPr lang="en-US" sz="2000" baseline="30000" dirty="0"/>
              <a:t>3</a:t>
            </a:r>
            <a:endParaRPr lang="en-CA" sz="2000" dirty="0"/>
          </a:p>
          <a:p>
            <a:pPr marL="0" indent="0">
              <a:buNone/>
            </a:pPr>
            <a:r>
              <a:rPr lang="en-US" sz="2000" dirty="0"/>
              <a:t>	25 cm</a:t>
            </a:r>
            <a:r>
              <a:rPr lang="en-US" sz="2000" baseline="30000" dirty="0"/>
              <a:t>3	</a:t>
            </a:r>
            <a:r>
              <a:rPr lang="en-US" sz="2000" dirty="0"/>
              <a:t>                       mL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182 cm</a:t>
            </a:r>
            <a:r>
              <a:rPr lang="en-US" sz="2000" baseline="30000" dirty="0"/>
              <a:t>3</a:t>
            </a:r>
            <a:r>
              <a:rPr lang="en-US" sz="2000" dirty="0"/>
              <a:t> 	                                   L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3.680 L 	                              mL 	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11268" name="Picture 4" descr="http://upload.wikimedia.org/wikipedia/commons/thumb/b/b9/CubeLitre.svg/200px-CubeLitr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168" y="1772816"/>
            <a:ext cx="261028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133600" y="4077072"/>
            <a:ext cx="7058744" cy="2116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/>
              <a:t>STANDARD TEMPERATURE AND PRESSURE (STP)</a:t>
            </a:r>
            <a:endParaRPr lang="en-CA" sz="2000" dirty="0"/>
          </a:p>
          <a:p>
            <a:pPr marL="0" indent="0">
              <a:buNone/>
            </a:pPr>
            <a:r>
              <a:rPr lang="en-US" sz="2000" dirty="0"/>
              <a:t> </a:t>
            </a:r>
            <a:endParaRPr lang="en-CA" sz="2000" dirty="0"/>
          </a:p>
          <a:p>
            <a:pPr marL="0" indent="0">
              <a:buNone/>
            </a:pPr>
            <a:r>
              <a:rPr lang="en-US" sz="2000" dirty="0"/>
              <a:t>	Temperature  	=	0</a:t>
            </a:r>
            <a:r>
              <a:rPr lang="en-US" sz="2000" baseline="30000" dirty="0"/>
              <a:t>o</a:t>
            </a:r>
            <a:r>
              <a:rPr lang="en-US" sz="2000" dirty="0"/>
              <a:t>C  	= 	273 K</a:t>
            </a:r>
            <a:endParaRPr lang="en-CA" sz="2000" dirty="0"/>
          </a:p>
          <a:p>
            <a:pPr marL="0" indent="0">
              <a:buNone/>
            </a:pPr>
            <a:r>
              <a:rPr lang="en-US" sz="2000" dirty="0"/>
              <a:t>	Pressure		=	101.3 </a:t>
            </a:r>
            <a:r>
              <a:rPr lang="en-US" sz="2000" dirty="0" err="1"/>
              <a:t>kPa</a:t>
            </a:r>
            <a:endParaRPr lang="en-CA" sz="2000" dirty="0"/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5191368" y="2381851"/>
            <a:ext cx="237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/>
          </a:p>
          <a:p>
            <a:r>
              <a:rPr lang="en-CA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55416" y="2765092"/>
            <a:ext cx="943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57497" y="1960063"/>
                <a:ext cx="733076" cy="439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1200" i="1">
                          <a:latin typeface="Cambria Math"/>
                        </a:rPr>
                        <m:t>𝑥</m:t>
                      </m:r>
                      <m:r>
                        <a:rPr lang="en-CA" sz="1200" i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CA" sz="1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sz="1200" i="1">
                              <a:latin typeface="Cambria Math"/>
                            </a:rPr>
                            <m:t>1 </m:t>
                          </m:r>
                          <m:r>
                            <a:rPr lang="en-CA" sz="1200" i="1">
                              <a:latin typeface="Cambria Math"/>
                            </a:rPr>
                            <m:t>𝑚𝐿</m:t>
                          </m:r>
                        </m:num>
                        <m:den>
                          <m:r>
                            <a:rPr lang="en-CA" sz="1200" i="1">
                              <a:latin typeface="Cambria Math"/>
                            </a:rPr>
                            <m:t>1 </m:t>
                          </m:r>
                          <m:sSup>
                            <m:sSupPr>
                              <m:ctrlPr>
                                <a:rPr lang="en-CA" sz="1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CA" sz="1200" i="1">
                                  <a:latin typeface="Cambria Math"/>
                                </a:rPr>
                                <m:t>𝑐𝑚</m:t>
                              </m:r>
                            </m:e>
                            <m:sup>
                              <m:r>
                                <a:rPr lang="en-CA" sz="12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CA" sz="12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CA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7497" y="1960063"/>
                <a:ext cx="733076" cy="4392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539872" y="1977108"/>
            <a:ext cx="655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= 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80630" y="2730115"/>
                <a:ext cx="733076" cy="439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1200" i="1">
                          <a:latin typeface="Cambria Math"/>
                        </a:rPr>
                        <m:t>𝑥</m:t>
                      </m:r>
                      <m:r>
                        <a:rPr lang="en-CA" sz="1200" i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CA" sz="1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sz="1200" i="1">
                              <a:latin typeface="Cambria Math"/>
                            </a:rPr>
                            <m:t>1 </m:t>
                          </m:r>
                          <m:r>
                            <a:rPr lang="en-CA" sz="1200" i="1">
                              <a:latin typeface="Cambria Math"/>
                            </a:rPr>
                            <m:t>𝐿</m:t>
                          </m:r>
                        </m:num>
                        <m:den>
                          <m:r>
                            <a:rPr lang="en-CA" sz="1200" i="1">
                              <a:latin typeface="Cambria Math"/>
                            </a:rPr>
                            <m:t>1000 </m:t>
                          </m:r>
                          <m:sSup>
                            <m:sSupPr>
                              <m:ctrlPr>
                                <a:rPr lang="en-CA" sz="1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CA" sz="1200" i="1">
                                  <a:latin typeface="Cambria Math"/>
                                </a:rPr>
                                <m:t>𝑐𝑚</m:t>
                              </m:r>
                            </m:e>
                            <m:sup>
                              <m:r>
                                <a:rPr lang="en-CA" sz="12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CA" sz="12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CA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630" y="2730115"/>
                <a:ext cx="733076" cy="439287"/>
              </a:xfrm>
              <a:prstGeom prst="rect">
                <a:avLst/>
              </a:prstGeom>
              <a:blipFill>
                <a:blip r:embed="rId4"/>
                <a:stretch>
                  <a:fillRect r="-25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921316" y="2751406"/>
            <a:ext cx="1074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= 0.182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25700" y="3476660"/>
                <a:ext cx="733076" cy="438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1200" i="1">
                          <a:latin typeface="Cambria Math"/>
                        </a:rPr>
                        <m:t>𝑥</m:t>
                      </m:r>
                      <m:r>
                        <a:rPr lang="en-CA" sz="1200" i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CA" sz="1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CA" sz="1200" i="1">
                              <a:latin typeface="Cambria Math"/>
                            </a:rPr>
                            <m:t>1000 </m:t>
                          </m:r>
                          <m:r>
                            <a:rPr lang="en-CA" sz="1200" i="1">
                              <a:latin typeface="Cambria Math"/>
                            </a:rPr>
                            <m:t>𝑚𝐿</m:t>
                          </m:r>
                        </m:num>
                        <m:den>
                          <m:r>
                            <a:rPr lang="en-CA" sz="1200" i="1">
                              <a:latin typeface="Cambria Math"/>
                            </a:rPr>
                            <m:t>1 </m:t>
                          </m:r>
                          <m:r>
                            <a:rPr lang="en-CA" sz="1200" i="1">
                              <a:latin typeface="Cambria Math"/>
                            </a:rPr>
                            <m:t>𝐿</m:t>
                          </m:r>
                        </m:den>
                      </m:f>
                      <m:r>
                        <a:rPr lang="en-CA" sz="12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CA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700" y="3476660"/>
                <a:ext cx="733076" cy="438069"/>
              </a:xfrm>
              <a:prstGeom prst="rect">
                <a:avLst/>
              </a:prstGeom>
              <a:blipFill>
                <a:blip r:embed="rId5"/>
                <a:stretch>
                  <a:fillRect r="-19167" b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647890" y="3506789"/>
            <a:ext cx="1074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=   3680</a:t>
            </a:r>
          </a:p>
        </p:txBody>
      </p:sp>
    </p:spTree>
    <p:extLst>
      <p:ext uri="{BB962C8B-B14F-4D97-AF65-F5344CB8AC3E}">
        <p14:creationId xmlns:p14="http://schemas.microsoft.com/office/powerpoint/2010/main" val="426874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467600" cy="778098"/>
          </a:xfrm>
        </p:spPr>
        <p:txBody>
          <a:bodyPr>
            <a:normAutofit/>
          </a:bodyPr>
          <a:lstStyle/>
          <a:p>
            <a:r>
              <a:rPr lang="en-CA" sz="3600" dirty="0"/>
              <a:t>Boyle’s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9576" y="1124744"/>
            <a:ext cx="7467600" cy="1460776"/>
          </a:xfrm>
        </p:spPr>
        <p:txBody>
          <a:bodyPr/>
          <a:lstStyle/>
          <a:p>
            <a:r>
              <a:rPr lang="en-CA" dirty="0" smtClean="0"/>
              <a:t>If the pressure on a specific amount of gas is increased, the volume will decrease.    </a:t>
            </a:r>
            <a:endParaRPr lang="en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91544" y="1412776"/>
            <a:ext cx="7467600" cy="14607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" t="16255" r="1221" b="17551"/>
          <a:stretch/>
        </p:blipFill>
        <p:spPr bwMode="auto">
          <a:xfrm>
            <a:off x="3173389" y="1916833"/>
            <a:ext cx="5734228" cy="283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007769" y="4847618"/>
            <a:ext cx="764961" cy="948403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11200" dirty="0">
                <a:sym typeface="Symbol"/>
              </a:rPr>
              <a:t> V </a:t>
            </a:r>
            <a:endParaRPr lang="en-CA" sz="11200" dirty="0"/>
          </a:p>
          <a:p>
            <a:pPr marL="0" indent="0">
              <a:buNone/>
            </a:pPr>
            <a:r>
              <a:rPr lang="en-CA" sz="11200" dirty="0">
                <a:sym typeface="Symbol"/>
              </a:rPr>
              <a:t> P		</a:t>
            </a:r>
            <a:r>
              <a:rPr lang="en-CA" sz="11200" dirty="0"/>
              <a:t>	    </a:t>
            </a:r>
            <a:r>
              <a:rPr lang="en-CA" dirty="0"/>
              <a:t>						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392145" y="4869160"/>
            <a:ext cx="764961" cy="1080120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11200" dirty="0">
                <a:sym typeface="Symbol"/>
              </a:rPr>
              <a:t> V </a:t>
            </a:r>
            <a:endParaRPr lang="en-CA" sz="11200" dirty="0"/>
          </a:p>
          <a:p>
            <a:pPr marL="0" indent="0">
              <a:buNone/>
            </a:pPr>
            <a:r>
              <a:rPr lang="en-CA" sz="11200" dirty="0">
                <a:sym typeface="Symbol"/>
              </a:rPr>
              <a:t> P		</a:t>
            </a:r>
            <a:r>
              <a:rPr lang="en-CA" sz="11200" dirty="0"/>
              <a:t>	    </a:t>
            </a:r>
            <a:r>
              <a:rPr lang="en-CA" dirty="0"/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18964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Boyle’s law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7467600" cy="1324744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“The volume of a fixed mass of gas is INVERSELY  PROPORTIONAL  to pressure, provided temperature remains constant.”</a:t>
            </a:r>
          </a:p>
          <a:p>
            <a:pPr marL="0" indent="0">
              <a:buNone/>
            </a:pPr>
            <a:endParaRPr lang="en-CA" dirty="0" smtClean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522" y="4077072"/>
            <a:ext cx="2695575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231904" y="4360713"/>
                <a:ext cx="1540274" cy="887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latin typeface="Cambria Math"/>
                        </a:rPr>
                        <m:t>𝑉</m:t>
                      </m:r>
                      <m:r>
                        <a:rPr lang="en-CA" i="1">
                          <a:latin typeface="Cambria Math"/>
                          <a:sym typeface="Symbol"/>
                        </a:rPr>
                        <m:t> </m:t>
                      </m:r>
                      <m:f>
                        <m:fPr>
                          <m:ctrlPr>
                            <a:rPr lang="en-CA" i="1">
                              <a:latin typeface="Cambria Math"/>
                              <a:sym typeface="Symbol"/>
                            </a:rPr>
                          </m:ctrlPr>
                        </m:fPr>
                        <m:num>
                          <m:r>
                            <a:rPr lang="en-CA" i="1">
                              <a:latin typeface="Cambria Math"/>
                              <a:sym typeface="Symbol"/>
                            </a:rPr>
                            <m:t>1</m:t>
                          </m:r>
                        </m:num>
                        <m:den>
                          <m:r>
                            <a:rPr lang="en-CA" i="1">
                              <a:latin typeface="Cambria Math"/>
                              <a:sym typeface="Symbol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en-CA" dirty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904" y="4360713"/>
                <a:ext cx="1540274" cy="8879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456676" y="2977239"/>
                <a:ext cx="3832268" cy="893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latin typeface="Cambria Math"/>
                          <a:sym typeface="Symbol"/>
                        </a:rPr>
                        <m:t>𝑉</m:t>
                      </m:r>
                      <m:r>
                        <a:rPr lang="en-CA" i="1">
                          <a:latin typeface="Cambria Math"/>
                          <a:sym typeface="Symbol"/>
                        </a:rPr>
                        <m:t>= </m:t>
                      </m:r>
                      <m:f>
                        <m:fPr>
                          <m:ctrlPr>
                            <a:rPr lang="en-CA" i="1">
                              <a:latin typeface="Cambria Math"/>
                              <a:sym typeface="Symbol"/>
                            </a:rPr>
                          </m:ctrlPr>
                        </m:fPr>
                        <m:num>
                          <m:r>
                            <a:rPr lang="en-CA" i="1">
                              <a:latin typeface="Cambria Math"/>
                              <a:sym typeface="Symbol"/>
                            </a:rPr>
                            <m:t>𝑘</m:t>
                          </m:r>
                        </m:num>
                        <m:den>
                          <m:r>
                            <a:rPr lang="en-CA" i="1">
                              <a:latin typeface="Cambria Math"/>
                              <a:sym typeface="Symbol"/>
                            </a:rPr>
                            <m:t>𝑃</m:t>
                          </m:r>
                        </m:den>
                      </m:f>
                      <m:r>
                        <a:rPr lang="en-CA" i="1">
                          <a:latin typeface="Cambria Math"/>
                          <a:sym typeface="Symbol"/>
                        </a:rPr>
                        <m:t>         </m:t>
                      </m:r>
                      <m:r>
                        <a:rPr lang="en-CA" i="1">
                          <a:latin typeface="Cambria Math"/>
                          <a:sym typeface="Symbol"/>
                        </a:rPr>
                        <m:t>𝑤h𝑒𝑟𝑒</m:t>
                      </m:r>
                      <m:r>
                        <a:rPr lang="en-CA" i="1">
                          <a:latin typeface="Cambria Math"/>
                          <a:sym typeface="Symbol"/>
                        </a:rPr>
                        <m:t> </m:t>
                      </m:r>
                      <m:r>
                        <a:rPr lang="en-CA" i="1">
                          <a:latin typeface="Cambria Math"/>
                          <a:sym typeface="Symbol"/>
                        </a:rPr>
                        <m:t>𝑘</m:t>
                      </m:r>
                      <m:r>
                        <a:rPr lang="en-CA" i="1">
                          <a:latin typeface="Cambria Math"/>
                          <a:sym typeface="Symbol"/>
                        </a:rPr>
                        <m:t>=</m:t>
                      </m:r>
                      <m:r>
                        <a:rPr lang="en-CA" i="1">
                          <a:latin typeface="Cambria Math"/>
                          <a:sym typeface="Symbol"/>
                        </a:rPr>
                        <m:t>𝑎</m:t>
                      </m:r>
                      <m:r>
                        <a:rPr lang="en-CA" i="1">
                          <a:latin typeface="Cambria Math"/>
                          <a:sym typeface="Symbol"/>
                        </a:rPr>
                        <m:t> </m:t>
                      </m:r>
                      <m:r>
                        <a:rPr lang="en-CA" i="1">
                          <a:latin typeface="Cambria Math"/>
                          <a:sym typeface="Symbol"/>
                        </a:rPr>
                        <m:t>𝑐𝑜𝑛𝑠𝑡𝑎𝑛𝑡</m:t>
                      </m:r>
                      <m:r>
                        <a:rPr lang="en-CA" i="1">
                          <a:latin typeface="Cambria Math"/>
                          <a:sym typeface="Symbol"/>
                        </a:rPr>
                        <m:t>  </m:t>
                      </m:r>
                    </m:oMath>
                  </m:oMathPara>
                </a14:m>
                <a:endParaRPr lang="en-CA" dirty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6676" y="2977239"/>
                <a:ext cx="3832268" cy="8934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060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Boyle’s Law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CA" dirty="0" smtClean="0"/>
                  <a:t>Since </a:t>
                </a:r>
                <a14:m>
                  <m:oMath xmlns:m="http://schemas.openxmlformats.org/officeDocument/2006/math">
                    <m:r>
                      <a:rPr lang="en-CA" b="0" i="0" smtClean="0">
                        <a:latin typeface="Cambria Math"/>
                        <a:sym typeface="Symbol"/>
                      </a:rPr>
                      <m:t>   </m:t>
                    </m:r>
                    <m:r>
                      <a:rPr lang="en-CA" i="1">
                        <a:latin typeface="Cambria Math"/>
                        <a:sym typeface="Symbol"/>
                      </a:rPr>
                      <m:t>𝑉</m:t>
                    </m:r>
                    <m:r>
                      <a:rPr lang="en-CA" i="1">
                        <a:latin typeface="Cambria Math"/>
                        <a:sym typeface="Symbol"/>
                      </a:rPr>
                      <m:t>= </m:t>
                    </m:r>
                    <m:f>
                      <m:fPr>
                        <m:ctrlPr>
                          <a:rPr lang="en-CA" i="1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CA" i="1">
                            <a:latin typeface="Cambria Math"/>
                            <a:sym typeface="Symbol"/>
                          </a:rPr>
                          <m:t>𝑘</m:t>
                        </m:r>
                      </m:num>
                      <m:den>
                        <m:r>
                          <a:rPr lang="en-CA" i="1">
                            <a:latin typeface="Cambria Math"/>
                            <a:sym typeface="Symbol"/>
                          </a:rPr>
                          <m:t>𝑃</m:t>
                        </m:r>
                      </m:den>
                    </m:f>
                  </m:oMath>
                </a14:m>
                <a:r>
                  <a:rPr lang="en-CA" dirty="0" smtClean="0"/>
                  <a:t> ,     then    </a:t>
                </a:r>
                <a14:m>
                  <m:oMath xmlns:m="http://schemas.openxmlformats.org/officeDocument/2006/math">
                    <m:r>
                      <a:rPr lang="en-CA" b="0" i="0" smtClean="0">
                        <a:latin typeface="Cambria Math"/>
                      </a:rPr>
                      <m:t>   </m:t>
                    </m:r>
                    <m:r>
                      <a:rPr lang="en-CA" b="0" i="1" smtClean="0">
                        <a:latin typeface="Cambria Math"/>
                      </a:rPr>
                      <m:t>𝑃𝑉</m:t>
                    </m:r>
                    <m:r>
                      <a:rPr lang="en-CA" b="0" i="1" smtClean="0">
                        <a:latin typeface="Cambria Math"/>
                      </a:rPr>
                      <m:t>=</m:t>
                    </m:r>
                    <m:r>
                      <a:rPr lang="en-CA" b="0" i="1" smtClean="0">
                        <a:latin typeface="Cambria Math"/>
                      </a:rPr>
                      <m:t>𝑘</m:t>
                    </m:r>
                  </m:oMath>
                </a14:m>
                <a:endParaRPr lang="en-CA" dirty="0" smtClean="0"/>
              </a:p>
              <a:p>
                <a:pPr marL="0" indent="0">
                  <a:buNone/>
                </a:pPr>
                <a:endParaRPr lang="en-CA" dirty="0" smtClean="0"/>
              </a:p>
              <a:p>
                <a:pPr marL="0" indent="0">
                  <a:buNone/>
                </a:pPr>
                <a:r>
                  <a:rPr lang="en-CA" dirty="0"/>
                  <a:t>	</a:t>
                </a:r>
                <a:r>
                  <a:rPr lang="en-CA" dirty="0" smtClean="0"/>
                  <a:t>	</a:t>
                </a:r>
                <a:r>
                  <a:rPr lang="en-CA" dirty="0" smtClean="0">
                    <a:sym typeface="Symbol"/>
                  </a:rPr>
                  <a:t>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i="1" smtClean="0"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/>
                            <a:sym typeface="Symbol"/>
                          </a:rPr>
                          <m:t>    </m:t>
                        </m:r>
                        <m:r>
                          <a:rPr lang="en-CA" b="0" i="1" smtClean="0">
                            <a:latin typeface="Cambria Math"/>
                            <a:sym typeface="Symbol"/>
                          </a:rPr>
                          <m:t>𝑃</m:t>
                        </m:r>
                      </m:e>
                      <m:sub>
                        <m:r>
                          <a:rPr lang="en-CA" b="0" i="1" smtClean="0">
                            <a:latin typeface="Cambria Math"/>
                            <a:sym typeface="Symbol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CA" i="1" smtClean="0"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/>
                            <a:sym typeface="Symbol"/>
                          </a:rPr>
                          <m:t>𝑉</m:t>
                        </m:r>
                      </m:e>
                      <m:sub>
                        <m:r>
                          <a:rPr lang="en-CA" b="0" i="1" smtClean="0">
                            <a:latin typeface="Cambria Math"/>
                            <a:sym typeface="Symbol"/>
                          </a:rPr>
                          <m:t>1</m:t>
                        </m:r>
                      </m:sub>
                    </m:sSub>
                    <m:r>
                      <a:rPr lang="en-CA" b="0" i="1" smtClean="0">
                        <a:latin typeface="Cambria Math"/>
                        <a:sym typeface="Symbol"/>
                      </a:rPr>
                      <m:t>= </m:t>
                    </m:r>
                    <m:sSub>
                      <m:sSubPr>
                        <m:ctrlPr>
                          <a:rPr lang="en-CA" b="0" i="1" smtClean="0"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/>
                            <a:sym typeface="Symbol"/>
                          </a:rPr>
                          <m:t>𝑃</m:t>
                        </m:r>
                      </m:e>
                      <m:sub>
                        <m:r>
                          <a:rPr lang="en-CA" b="0" i="1" smtClean="0">
                            <a:latin typeface="Cambria Math"/>
                            <a:sym typeface="Symbol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CA" b="0" i="1" smtClean="0">
                            <a:latin typeface="Cambria Math"/>
                            <a:sym typeface="Symbol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/>
                            <a:sym typeface="Symbol"/>
                          </a:rPr>
                          <m:t>𝑉</m:t>
                        </m:r>
                      </m:e>
                      <m:sub>
                        <m:r>
                          <a:rPr lang="en-CA" b="0" i="1" smtClean="0">
                            <a:latin typeface="Cambria Math"/>
                            <a:sym typeface="Symbol"/>
                          </a:rPr>
                          <m:t>2</m:t>
                        </m:r>
                      </m:sub>
                    </m:sSub>
                  </m:oMath>
                </a14:m>
                <a:endParaRPr lang="en-CA" dirty="0" smtClean="0"/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buNone/>
                </a:pPr>
                <a:r>
                  <a:rPr lang="en-CA" dirty="0" smtClean="0"/>
                  <a:t>e.g. A 100 L volume of gas is at a pressure of 32 </a:t>
                </a:r>
                <a:r>
                  <a:rPr lang="en-CA" dirty="0" err="1" smtClean="0"/>
                  <a:t>kPa</a:t>
                </a:r>
                <a:r>
                  <a:rPr lang="en-CA" dirty="0" smtClean="0"/>
                  <a:t>.   If the pressure increases to 44 </a:t>
                </a:r>
                <a:r>
                  <a:rPr lang="en-CA" dirty="0" err="1" smtClean="0"/>
                  <a:t>kPa</a:t>
                </a:r>
                <a:r>
                  <a:rPr lang="en-CA" dirty="0" smtClean="0"/>
                  <a:t>, what is the final volume?</a:t>
                </a:r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224" r="-1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54638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1542</Words>
  <Application>Microsoft Office PowerPoint</Application>
  <PresentationFormat>Custom</PresentationFormat>
  <Paragraphs>309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Office Theme</vt:lpstr>
      <vt:lpstr>Equation</vt:lpstr>
      <vt:lpstr>Photo Editor Photo</vt:lpstr>
      <vt:lpstr>Unit 6: Gases and Atmospheric Chemistry</vt:lpstr>
      <vt:lpstr>Pressure, temperature and volume</vt:lpstr>
      <vt:lpstr>Pressure, temperature and volume</vt:lpstr>
      <vt:lpstr>Atmospheric pressure</vt:lpstr>
      <vt:lpstr>Temperature</vt:lpstr>
      <vt:lpstr>Volume</vt:lpstr>
      <vt:lpstr>Boyle’s Law</vt:lpstr>
      <vt:lpstr>Boyle’s law</vt:lpstr>
      <vt:lpstr>Boyle’s Law</vt:lpstr>
      <vt:lpstr>PowerPoint Presentation</vt:lpstr>
      <vt:lpstr>Unit 6: Gases and Atmospheric Chemistry</vt:lpstr>
      <vt:lpstr>Charles’ Law</vt:lpstr>
      <vt:lpstr>Charles’ Law</vt:lpstr>
      <vt:lpstr>Charles’ Law</vt:lpstr>
      <vt:lpstr>PowerPoint Presentation</vt:lpstr>
      <vt:lpstr>Gay-Lussac’s law</vt:lpstr>
      <vt:lpstr>Gay-Lussac’s Law</vt:lpstr>
      <vt:lpstr>Gay-Lussac’s Law</vt:lpstr>
      <vt:lpstr>PowerPoint Presentation</vt:lpstr>
      <vt:lpstr>The Combined Gas Law</vt:lpstr>
      <vt:lpstr>Combining the gas laws</vt:lpstr>
      <vt:lpstr>Combined Gas Law Equations: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6: Gases and Atmospheric Chemistry</dc:title>
  <dc:creator>Lynh</dc:creator>
  <cp:lastModifiedBy>Morrison, Brent</cp:lastModifiedBy>
  <cp:revision>4</cp:revision>
  <dcterms:created xsi:type="dcterms:W3CDTF">2016-01-04T04:37:56Z</dcterms:created>
  <dcterms:modified xsi:type="dcterms:W3CDTF">2019-01-10T13:27:13Z</dcterms:modified>
</cp:coreProperties>
</file>